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91" r:id="rId3"/>
    <p:sldId id="290" r:id="rId4"/>
    <p:sldId id="273" r:id="rId5"/>
    <p:sldId id="287" r:id="rId6"/>
    <p:sldId id="282" r:id="rId7"/>
    <p:sldId id="292" r:id="rId8"/>
    <p:sldId id="274" r:id="rId9"/>
    <p:sldId id="286" r:id="rId10"/>
    <p:sldId id="289" r:id="rId11"/>
    <p:sldId id="275" r:id="rId12"/>
    <p:sldId id="281" r:id="rId13"/>
    <p:sldId id="284" r:id="rId14"/>
    <p:sldId id="277" r:id="rId15"/>
    <p:sldId id="285" r:id="rId16"/>
    <p:sldId id="280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>
      <p:cViewPr varScale="1">
        <p:scale>
          <a:sx n="59" d="100"/>
          <a:sy n="59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451E-E779-4818-8110-1E8066C034FF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739D-B6B1-4D80-BB5B-E7E2BF78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9pPr>
          </a:lstStyle>
          <a:p>
            <a:fld id="{3D8FAE47-C201-4B22-B5DA-AFFE65771BC5}" type="slidenum">
              <a:rPr lang="ru-RU" altLang="ru-RU" smtClean="0">
                <a:solidFill>
                  <a:srgbClr val="000000"/>
                </a:solidFill>
                <a:ea typeface="DejaVu Sans"/>
                <a:cs typeface="DejaVu Sans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9pPr>
          </a:lstStyle>
          <a:p>
            <a:pPr algn="r" eaLnBrk="1" hangingPunct="1">
              <a:buSzPct val="100000"/>
            </a:pPr>
            <a:fld id="{D585E025-7D5F-4F2D-B55B-33C653AC34D0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9pPr>
          </a:lstStyle>
          <a:p>
            <a:fld id="{393052BC-E9FD-4050-B421-F9DA5E8FF63F}" type="slidenum">
              <a:rPr lang="ru-RU" altLang="ru-RU" smtClean="0">
                <a:solidFill>
                  <a:srgbClr val="000000"/>
                </a:solidFill>
                <a:ea typeface="DejaVu Sans"/>
                <a:cs typeface="DejaVu Sans"/>
              </a:rPr>
              <a:pPr/>
              <a:t>13</a:t>
            </a:fld>
            <a:endParaRPr lang="ru-RU" altLang="ru-RU" smtClean="0">
              <a:solidFill>
                <a:srgbClr val="000000"/>
              </a:solidFill>
              <a:ea typeface="DejaVu Sans"/>
              <a:cs typeface="DejaVu Sans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710"/>
            <a:ext cx="5438775" cy="4466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WenQuanYi Micro Hei"/>
                <a:cs typeface="WenQuanYi Micro Hei"/>
              </a:defRPr>
            </a:lvl9pPr>
          </a:lstStyle>
          <a:p>
            <a:pPr algn="r" eaLnBrk="1" hangingPunct="1">
              <a:buSzPct val="100000"/>
            </a:pPr>
            <a:fld id="{A635EC26-A532-4B58-A476-BD5E391CD98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29738B-5213-4871-8FDB-0A4706E7C231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187561" cy="101894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ИНСТИТУТ БИОЛОГИИ И БИОТЕХНОЛОГИИ РАСТЕНИЙ КН МОН РК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endParaRPr lang="ru-RU" sz="3600" b="1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5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3714776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7363" y="142875"/>
            <a:ext cx="8747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Содержимое 2"/>
          <p:cNvSpPr>
            <a:spLocks/>
          </p:cNvSpPr>
          <p:nvPr/>
        </p:nvSpPr>
        <p:spPr bwMode="auto">
          <a:xfrm>
            <a:off x="4270596" y="2204864"/>
            <a:ext cx="4537075" cy="358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/>
              <a:t>Сохранение и изучение генетических ресурсов</a:t>
            </a:r>
            <a:endParaRPr lang="en-US" sz="24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/>
              <a:t>Сельскохозяйственная биотехнология</a:t>
            </a:r>
            <a:endParaRPr lang="en-US" sz="24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4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err="1" smtClean="0"/>
              <a:t>Фиторемедиация</a:t>
            </a:r>
            <a:endParaRPr lang="en-US" sz="24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b="1" dirty="0"/>
          </a:p>
          <a:p>
            <a:pPr>
              <a:spcBef>
                <a:spcPct val="20000"/>
              </a:spcBef>
            </a:pPr>
            <a:endParaRPr lang="ru-RU" sz="2400" dirty="0"/>
          </a:p>
        </p:txBody>
      </p:sp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42844" y="4357694"/>
            <a:ext cx="374491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6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450"/>
            <a:ext cx="8785101" cy="1081088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600" b="1" dirty="0" smtClean="0"/>
              <a:t>158/ПЦФ-14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«</a:t>
            </a:r>
            <a:r>
              <a:rPr lang="ru-RU" sz="1600" b="1" dirty="0"/>
              <a:t>Разработка биотехнологических основ  создания и мониторинга генетически модифицированных растений с улучшенными хозяйственно-ценными признаками» на 2015 – 2017 гг.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2197648"/>
              </p:ext>
            </p:extLst>
          </p:nvPr>
        </p:nvGraphicFramePr>
        <p:xfrm>
          <a:off x="251520" y="1196974"/>
          <a:ext cx="7344816" cy="5557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Руководитель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29960" marR="299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Жамбакин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К.Ж.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29960" marR="2996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Цели программы: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29960" marR="299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 – Получить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трансгенные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растения с заданными признаками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2- Разработать биотехнологии получения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трансгенных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растений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3- Разработать методы мониторинга распространения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трансгенов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в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агроэкосистемах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присутствия их семенном и посадочном материале.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29960" marR="2996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9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Основные результаты: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Получены генетически модифицированные растения:  картофеля,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хлопчатника, кукурузы, рапса и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табака  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основе экспериментальных работ были разработаны биотехнологии получения генетически модифицированных растений, которые  представлены в виде биотехнологических  регламентов: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Получены  генетически модифицированные растения с повышенной устойчивостью к низким температурам;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Получены 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трансгенные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линии растений с использованием направленного подавления РНК-интерференции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супрессорным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белком вируса;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Получены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трансгенные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растения хлопчатника  с устойчивостью к гербицидам сплошного действия; 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Получены рекомбинантные белки медицинского назначения из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трансгенных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растений на примере белка крови человека альфа-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фетопротеина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АФПч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Проведены эксперименты по мониторингу распространения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трансгенов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генетически модифицированного рапса в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агроэкосистемах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Казахстана  которые показали высокую до 33,3% частоту переноса генов на расстояние до 15 метров от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трансгенного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рапса  к  рапсу (</a:t>
                      </a:r>
                      <a:r>
                        <a:rPr lang="en-US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Brassica </a:t>
                      </a:r>
                      <a:r>
                        <a:rPr lang="en-US" sz="12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napus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до 12,5 % к  горчице 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a-Latn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Brássica j</a:t>
                      </a:r>
                      <a:r>
                        <a:rPr lang="en-US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la-Latn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ncea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до 8% к сурепице (</a:t>
                      </a:r>
                      <a:r>
                        <a:rPr lang="en-US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Brassica </a:t>
                      </a:r>
                      <a:r>
                        <a:rPr lang="en-US" sz="1200" b="1" i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rapa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Разработан компьютерный код для подбора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олигонуклеотидных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праймеров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мультиплексной ПЦР</a:t>
                      </a:r>
                      <a:r>
                        <a:rPr lang="ru-RU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подбор LAMP, XCR, мультиплекс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праймеров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гены устойчивости к антибиотикам, таких как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гидромицин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hygromycin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b-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phosphotransferase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неомицин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neomycin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II,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nptII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и к промоторам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CaMV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35S промотору и Т-nos3’.  Проведена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детекция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генетически модифицированных растений на основе амплификации ДНК - с помощью трех методов ПЦР таких как петлевой амплификации ДНК (LAMP) мультиплексной ПЦР и XCR.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29960" marR="2996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29960" marR="2996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4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4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/>
            <a:endParaRPr lang="ru-RU">
              <a:latin typeface="Arial" charset="0"/>
            </a:endParaRPr>
          </a:p>
        </p:txBody>
      </p:sp>
      <p:pic>
        <p:nvPicPr>
          <p:cNvPr id="514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08" y="2781300"/>
            <a:ext cx="14097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3"/>
          <a:stretch>
            <a:fillRect/>
          </a:stretch>
        </p:blipFill>
        <p:spPr bwMode="auto">
          <a:xfrm>
            <a:off x="7729538" y="5440536"/>
            <a:ext cx="14144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713663" y="4143549"/>
            <a:ext cx="143033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8" t="21552" r="20346" b="17207"/>
          <a:stretch>
            <a:fillRect/>
          </a:stretch>
        </p:blipFill>
        <p:spPr bwMode="auto">
          <a:xfrm>
            <a:off x="7164288" y="1012825"/>
            <a:ext cx="1979712" cy="155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4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79208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Фиторемедиация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0451/ГФ4  </a:t>
            </a:r>
            <a:r>
              <a:rPr lang="ru-RU" sz="1800" b="1" dirty="0">
                <a:latin typeface="+mj-lt"/>
                <a:cs typeface="Times New Roman" pitchFamily="18" charset="0"/>
              </a:rPr>
              <a:t>«</a:t>
            </a:r>
            <a:r>
              <a:rPr lang="ru-RU" sz="1800" dirty="0">
                <a:latin typeface="+mj-lt"/>
                <a:cs typeface="Times New Roman" pitchFamily="18" charset="0"/>
              </a:rPr>
              <a:t>Разработка технологии улучшения загрязненных тяжелыми металлами и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пестицидами</a:t>
            </a:r>
            <a:r>
              <a:rPr lang="en-US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>
                <a:latin typeface="+mj-lt"/>
                <a:cs typeface="Times New Roman" pitchFamily="18" charset="0"/>
              </a:rPr>
              <a:t>земель с  использованием растения </a:t>
            </a:r>
            <a:r>
              <a:rPr lang="ru-RU" sz="1800" dirty="0" err="1">
                <a:latin typeface="+mj-lt"/>
                <a:cs typeface="Times New Roman" pitchFamily="18" charset="0"/>
              </a:rPr>
              <a:t>мискантуса</a:t>
            </a:r>
            <a:r>
              <a:rPr lang="ru-RU" sz="1800" dirty="0">
                <a:latin typeface="+mj-lt"/>
                <a:cs typeface="Times New Roman" pitchFamily="18" charset="0"/>
              </a:rPr>
              <a:t> гигантского (</a:t>
            </a:r>
            <a:r>
              <a:rPr lang="en-US" sz="1800" dirty="0">
                <a:latin typeface="+mj-lt"/>
                <a:cs typeface="Times New Roman" pitchFamily="18" charset="0"/>
              </a:rPr>
              <a:t>M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iscanthus</a:t>
            </a:r>
            <a:r>
              <a:rPr lang="en-US" sz="1800" i="1" dirty="0">
                <a:latin typeface="+mj-lt"/>
                <a:cs typeface="Times New Roman" pitchFamily="18" charset="0"/>
              </a:rPr>
              <a:t> </a:t>
            </a:r>
            <a:r>
              <a:rPr lang="ru-RU" sz="1800" i="1" dirty="0">
                <a:latin typeface="+mj-lt"/>
                <a:cs typeface="Times New Roman" pitchFamily="18" charset="0"/>
              </a:rPr>
              <a:t>x</a:t>
            </a:r>
            <a:r>
              <a:rPr lang="en-US" sz="1800" i="1" dirty="0">
                <a:latin typeface="+mj-lt"/>
                <a:cs typeface="Times New Roman" pitchFamily="18" charset="0"/>
              </a:rPr>
              <a:t> </a:t>
            </a:r>
            <a:r>
              <a:rPr lang="ru-RU" sz="1800" i="1" dirty="0" err="1">
                <a:latin typeface="+mj-lt"/>
                <a:cs typeface="Times New Roman" pitchFamily="18" charset="0"/>
              </a:rPr>
              <a:t>giganteus</a:t>
            </a:r>
            <a:r>
              <a:rPr lang="ru-RU" sz="1800" dirty="0">
                <a:latin typeface="+mj-lt"/>
                <a:cs typeface="Times New Roman" pitchFamily="18" charset="0"/>
              </a:rPr>
              <a:t>) – нового </a:t>
            </a:r>
            <a:r>
              <a:rPr lang="en-US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высокоэффективного </a:t>
            </a:r>
            <a:r>
              <a:rPr lang="ru-RU" sz="1800" dirty="0" err="1">
                <a:latin typeface="+mj-lt"/>
                <a:cs typeface="Times New Roman" pitchFamily="18" charset="0"/>
              </a:rPr>
              <a:t>фиторемедианта</a:t>
            </a:r>
            <a:r>
              <a:rPr lang="ru-RU" sz="18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+mj-lt"/>
                <a:cs typeface="Times New Roman" pitchFamily="18" charset="0"/>
              </a:rPr>
              <a:t>NATO G 4687</a:t>
            </a:r>
            <a:r>
              <a:rPr lang="ru-RU" sz="1800" b="1" dirty="0">
                <a:latin typeface="+mj-lt"/>
                <a:cs typeface="Times New Roman" pitchFamily="18" charset="0"/>
              </a:rPr>
              <a:t> </a:t>
            </a:r>
            <a:r>
              <a:rPr lang="en-US" sz="1800" b="1" dirty="0">
                <a:latin typeface="+mj-lt"/>
                <a:cs typeface="Times New Roman" pitchFamily="18" charset="0"/>
              </a:rPr>
              <a:t> “</a:t>
            </a:r>
            <a:r>
              <a:rPr lang="en-US" sz="1800" dirty="0">
                <a:latin typeface="+mj-lt"/>
                <a:cs typeface="Times New Roman" pitchFamily="18" charset="0"/>
              </a:rPr>
              <a:t>New </a:t>
            </a:r>
            <a:r>
              <a:rPr lang="en-US" sz="1800" dirty="0" err="1">
                <a:latin typeface="+mj-lt"/>
                <a:cs typeface="Times New Roman" pitchFamily="18" charset="0"/>
              </a:rPr>
              <a:t>Phytotechnology</a:t>
            </a:r>
            <a:r>
              <a:rPr lang="en-US" sz="1800" dirty="0">
                <a:latin typeface="+mj-lt"/>
                <a:cs typeface="Times New Roman" pitchFamily="18" charset="0"/>
              </a:rPr>
              <a:t> for Cleaning Contaminated Military Sites”</a:t>
            </a:r>
            <a:br>
              <a:rPr lang="en-US" sz="1800" dirty="0">
                <a:latin typeface="+mj-lt"/>
                <a:cs typeface="Times New Roman" pitchFamily="18" charset="0"/>
              </a:rPr>
            </a:br>
            <a:r>
              <a:rPr lang="ru-RU" sz="1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1457325"/>
            <a:ext cx="139541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3" y="127085"/>
            <a:ext cx="8961437" cy="1200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 err="1" smtClean="0">
                <a:latin typeface="+mj-lt"/>
              </a:rPr>
              <a:t>Грантовое</a:t>
            </a:r>
            <a:r>
              <a:rPr lang="ru-RU" sz="1600" b="1" dirty="0" smtClean="0">
                <a:latin typeface="+mj-lt"/>
              </a:rPr>
              <a:t> финансирование </a:t>
            </a:r>
            <a:r>
              <a:rPr lang="ru-RU" sz="1600" b="1" dirty="0">
                <a:latin typeface="+mj-lt"/>
              </a:rPr>
              <a:t>проектов коммерциализации РННТД </a:t>
            </a:r>
            <a:r>
              <a:rPr lang="ru-RU" sz="1600" b="1" dirty="0" smtClean="0">
                <a:latin typeface="+mj-lt"/>
              </a:rPr>
              <a:t>2017 года </a:t>
            </a:r>
            <a:r>
              <a:rPr lang="ru-RU" sz="1600" b="1" dirty="0" smtClean="0">
                <a:latin typeface="+mj-lt"/>
                <a:cs typeface="Times New Roman" pitchFamily="18" charset="0"/>
              </a:rPr>
              <a:t>по Фонду науки</a:t>
            </a:r>
          </a:p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ru-RU" sz="1600" b="1" dirty="0" smtClean="0">
              <a:latin typeface="+mj-lt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Производство </a:t>
            </a:r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суперэлитных саженцев плодовых и орехоплодных культур методами биотехнологии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25" y="1433513"/>
            <a:ext cx="8961437" cy="157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Заявитель –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РГП «Институт биологии и биотехнологии растений»</a:t>
            </a: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Грантополучатель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ТОО «Интеграция-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Тургень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Частный партнер –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ТОО «Интеграция-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Тургень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Сумма гранта – 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260 000 000 тенге</a:t>
            </a: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Софинансирование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– 40 000 000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тенге</a:t>
            </a: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Срок реализации –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36 мес.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" y="3068960"/>
            <a:ext cx="1781003" cy="22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9" b="9183"/>
          <a:stretch>
            <a:fillRect/>
          </a:stretch>
        </p:blipFill>
        <p:spPr bwMode="auto">
          <a:xfrm>
            <a:off x="5364088" y="5168224"/>
            <a:ext cx="3779912" cy="16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56" y="3068960"/>
            <a:ext cx="2323632" cy="22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80" y="3281317"/>
            <a:ext cx="1553369" cy="199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12" y="1812925"/>
            <a:ext cx="14081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18" y="1767681"/>
            <a:ext cx="14811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5" y="5313363"/>
            <a:ext cx="5278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Планируется:</a:t>
            </a:r>
          </a:p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Производство по 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1000 саженцев каждой культуры </a:t>
            </a:r>
          </a:p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уже на 2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5" y="6144360"/>
            <a:ext cx="2576981" cy="33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Продажа на экспорт</a:t>
            </a:r>
          </a:p>
        </p:txBody>
      </p:sp>
      <p:pic>
        <p:nvPicPr>
          <p:cNvPr id="206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74" y="2986410"/>
            <a:ext cx="885809" cy="187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83" y="3281316"/>
            <a:ext cx="759217" cy="166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987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875" y="620713"/>
            <a:ext cx="8961438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63" y="4795897"/>
            <a:ext cx="470217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Планируется:</a:t>
            </a:r>
          </a:p>
          <a:p>
            <a:pPr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kk-K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и продажа элитных саженцев турангового тополя и гибридов тополя казахстанской селекции озеленительным организациям, фермерским и садоводческим хозяйствам, лесопитомникам, широкому кругу населения и компаниям, закладывающим промышленные плантации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223838" y="-28575"/>
            <a:ext cx="874077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b="1" dirty="0" err="1"/>
              <a:t>Грантовое</a:t>
            </a:r>
            <a:r>
              <a:rPr lang="ru-RU" sz="1600" b="1" dirty="0"/>
              <a:t> финансирование проектов коммерциализации РННТД 2017 года </a:t>
            </a:r>
            <a:r>
              <a:rPr lang="ru-RU" sz="1600" b="1" dirty="0">
                <a:cs typeface="Times New Roman" pitchFamily="18" charset="0"/>
              </a:rPr>
              <a:t>по Фонду науки</a:t>
            </a:r>
          </a:p>
          <a:p>
            <a:pPr algn="just"/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производства и продажа элитного посадочного материала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турангового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тополя и гибридных тополей казахстанской селекции на основе использования биотехнологических методов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клонального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микроразмножения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агротехнических приемов выращивания с интегрированной системой зашиты от вредителей 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болезней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38" y="1693954"/>
            <a:ext cx="8740775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Заявитель –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ТОО «Казахский научно-исследовательский институт защиты и карантина растений имени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Жазкена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Жиембаева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и РГП «Институт биологии и биотехнологии растений»</a:t>
            </a: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Грантополучатель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ТОО «Казахский научно-исследовательский институт защиты и карантина растений имени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Жазкена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Жиембаева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Частный партнер –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ТОО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Eurasia Agro Holding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Сумма гранта –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240 000 000 тенге</a:t>
            </a: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40 000 000 тенге</a:t>
            </a:r>
          </a:p>
          <a:p>
            <a:pPr algn="just" eaLnBrk="1" hangingPunct="1">
              <a:spcBef>
                <a:spcPts val="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Срок реализации –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36 мес.</a:t>
            </a:r>
          </a:p>
        </p:txBody>
      </p:sp>
      <p:pic>
        <p:nvPicPr>
          <p:cNvPr id="205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97543"/>
            <a:ext cx="1512293" cy="18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11" y="4394246"/>
            <a:ext cx="2389089" cy="240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Рисунок 21" descr="C:\Documents and Settings\Тимур\Local Settings\Temporary Internet Files\Content.Word\P1180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09044"/>
            <a:ext cx="200501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22" descr="C:\Documents and Settings\Тимур\Local Settings\Temporary Internet Files\Content.Word\P11809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8467"/>
            <a:ext cx="2005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Прямоугольник 6"/>
          <p:cNvSpPr>
            <a:spLocks noChangeArrowheads="1"/>
          </p:cNvSpPr>
          <p:nvPr/>
        </p:nvSpPr>
        <p:spPr bwMode="auto">
          <a:xfrm>
            <a:off x="10693400" y="4872038"/>
            <a:ext cx="914400" cy="914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0438" y="4419026"/>
            <a:ext cx="1971848" cy="243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20" descr="C:\Documents and Settings\Тимур\Local Settings\Temporary Internet Files\Content.Word\P11808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891632"/>
            <a:ext cx="99853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52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</a:rPr>
              <a:t>Внедрение и коммерциализация результатов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429625" cy="4608511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Производство клонового безвирусного посадочного материала  плодово-ягодных и декоративных культур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Услуги по ДНК паспортизации экспортируемого зерна и селекционного материала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Услуги по детекции вирусных заболеваний растений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Услуги по идентификации трансгенов в семенном и посадочном материале генетически модифицированных растений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56684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100" b="1" dirty="0">
                <a:solidFill>
                  <a:schemeClr val="accent2"/>
                </a:solidFill>
              </a:rPr>
              <a:t>Публикации, патенты, участие в научных конференциях </a:t>
            </a:r>
            <a:r>
              <a:rPr lang="ru-RU" sz="3100" b="1" dirty="0" smtClean="0">
                <a:solidFill>
                  <a:schemeClr val="accent2"/>
                </a:solidFill>
              </a:rPr>
              <a:t>2017 г.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496944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ru-RU" sz="3400" b="1" dirty="0"/>
              <a:t>Всего  – </a:t>
            </a:r>
            <a:r>
              <a:rPr lang="ru-RU" sz="3400" b="1" dirty="0" smtClean="0">
                <a:solidFill>
                  <a:schemeClr val="accent2"/>
                </a:solidFill>
              </a:rPr>
              <a:t>121  </a:t>
            </a:r>
            <a:r>
              <a:rPr lang="ru-RU" sz="3400" b="1" dirty="0">
                <a:solidFill>
                  <a:schemeClr val="accent2"/>
                </a:solidFill>
              </a:rPr>
              <a:t>научных работ</a:t>
            </a:r>
            <a:r>
              <a:rPr lang="ru-RU" sz="3400" b="1" dirty="0"/>
              <a:t>,  в т.ч. 6</a:t>
            </a:r>
            <a:r>
              <a:rPr lang="ru-RU" sz="3400" b="1" dirty="0" smtClean="0"/>
              <a:t> монографий,</a:t>
            </a:r>
            <a:endParaRPr lang="ru-RU" sz="3400" b="1" dirty="0"/>
          </a:p>
          <a:p>
            <a:pPr marL="0" indent="2667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400" b="1" i="1" dirty="0"/>
              <a:t>Статьи в периодических изданиях  </a:t>
            </a:r>
            <a:r>
              <a:rPr lang="ru-RU" sz="3400" b="1" dirty="0">
                <a:solidFill>
                  <a:schemeClr val="accent2"/>
                </a:solidFill>
              </a:rPr>
              <a:t>– </a:t>
            </a:r>
            <a:r>
              <a:rPr lang="ru-RU" sz="3400" b="1" dirty="0" smtClean="0">
                <a:solidFill>
                  <a:schemeClr val="accent2"/>
                </a:solidFill>
              </a:rPr>
              <a:t>59 статей,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400" b="1" dirty="0" smtClean="0"/>
              <a:t>в </a:t>
            </a:r>
            <a:r>
              <a:rPr lang="ru-RU" sz="3400" b="1" dirty="0"/>
              <a:t>т.ч. :</a:t>
            </a:r>
          </a:p>
          <a:p>
            <a:pPr marL="0" indent="2667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400" b="1" dirty="0"/>
              <a:t>В зарубежных </a:t>
            </a:r>
            <a:r>
              <a:rPr lang="ru-RU" sz="3400" b="1" dirty="0" smtClean="0"/>
              <a:t>журналах, входящих </a:t>
            </a:r>
            <a:r>
              <a:rPr lang="ru-RU" sz="3400" b="1" dirty="0"/>
              <a:t>в базу данных </a:t>
            </a:r>
            <a:r>
              <a:rPr lang="ru-RU" sz="3400" b="1" dirty="0" err="1"/>
              <a:t>Web</a:t>
            </a:r>
            <a:r>
              <a:rPr lang="ru-RU" sz="3400" b="1" dirty="0"/>
              <a:t> </a:t>
            </a:r>
            <a:r>
              <a:rPr lang="ru-RU" sz="3400" b="1" dirty="0" err="1"/>
              <a:t>of</a:t>
            </a:r>
            <a:r>
              <a:rPr lang="ru-RU" sz="3400" b="1" dirty="0"/>
              <a:t> </a:t>
            </a:r>
            <a:r>
              <a:rPr lang="ru-RU" sz="3400" b="1" dirty="0" err="1"/>
              <a:t>Science</a:t>
            </a:r>
            <a:r>
              <a:rPr lang="ru-RU" sz="3400" b="1" dirty="0"/>
              <a:t>, </a:t>
            </a:r>
            <a:r>
              <a:rPr lang="en-US" sz="3400" b="1" dirty="0"/>
              <a:t>S</a:t>
            </a:r>
            <a:r>
              <a:rPr lang="ru-RU" sz="3400" b="1" dirty="0" err="1"/>
              <a:t>copus</a:t>
            </a:r>
            <a:r>
              <a:rPr lang="ru-RU" sz="3400" b="1" dirty="0"/>
              <a:t> -  </a:t>
            </a:r>
            <a:r>
              <a:rPr lang="ru-RU" sz="3400" b="1" dirty="0" smtClean="0">
                <a:solidFill>
                  <a:schemeClr val="accent2"/>
                </a:solidFill>
              </a:rPr>
              <a:t>24 статьи                                                                                                      </a:t>
            </a:r>
            <a:endParaRPr lang="ru-RU" sz="3400" b="1" dirty="0">
              <a:solidFill>
                <a:schemeClr val="accent2"/>
              </a:solidFill>
            </a:endParaRPr>
          </a:p>
          <a:p>
            <a:pPr marL="0" indent="2667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400" b="1" dirty="0" smtClean="0"/>
              <a:t>В </a:t>
            </a:r>
            <a:r>
              <a:rPr lang="ru-RU" sz="3400" b="1" dirty="0"/>
              <a:t>казахстанских журналах  -  </a:t>
            </a:r>
            <a:r>
              <a:rPr lang="ru-RU" sz="3400" b="1" dirty="0" smtClean="0">
                <a:solidFill>
                  <a:schemeClr val="accent2"/>
                </a:solidFill>
              </a:rPr>
              <a:t>23 статьи  </a:t>
            </a:r>
            <a:r>
              <a:rPr lang="kk-KZ" sz="3400" b="1" dirty="0" smtClean="0"/>
              <a:t>(рекомендованные </a:t>
            </a:r>
            <a:r>
              <a:rPr lang="kk-KZ" sz="3400" b="1" dirty="0"/>
              <a:t>ККСОН МОН РК)</a:t>
            </a:r>
            <a:endParaRPr lang="ru-RU" sz="3400" b="1" dirty="0">
              <a:solidFill>
                <a:schemeClr val="accent2"/>
              </a:solidFill>
            </a:endParaRPr>
          </a:p>
          <a:p>
            <a:pPr marL="0" indent="266700">
              <a:lnSpc>
                <a:spcPct val="120000"/>
              </a:lnSpc>
              <a:spcBef>
                <a:spcPts val="600"/>
              </a:spcBef>
              <a:defRPr/>
            </a:pPr>
            <a:r>
              <a:rPr lang="kk-KZ" sz="3400" b="1" i="1" dirty="0" smtClean="0"/>
              <a:t>Тезисы  </a:t>
            </a:r>
            <a:r>
              <a:rPr lang="kk-KZ" sz="3400" b="1" i="1" dirty="0"/>
              <a:t>докладов  на международных форумах  </a:t>
            </a:r>
            <a:r>
              <a:rPr lang="kk-KZ" sz="3400" b="1" dirty="0">
                <a:solidFill>
                  <a:schemeClr val="accent2"/>
                </a:solidFill>
              </a:rPr>
              <a:t>– </a:t>
            </a:r>
            <a:r>
              <a:rPr lang="kk-KZ" sz="3400" b="1" dirty="0" smtClean="0">
                <a:solidFill>
                  <a:schemeClr val="accent2"/>
                </a:solidFill>
              </a:rPr>
              <a:t>51</a:t>
            </a:r>
            <a:r>
              <a:rPr lang="kk-KZ" sz="3400" b="1" dirty="0" smtClean="0"/>
              <a:t>                                                               </a:t>
            </a:r>
            <a:endParaRPr lang="kk-KZ" sz="3400" b="1" dirty="0"/>
          </a:p>
          <a:p>
            <a:pPr marL="0" indent="2667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3400" b="1" dirty="0"/>
              <a:t>в т.ч.  в дальнем </a:t>
            </a:r>
            <a:r>
              <a:rPr lang="kk-KZ" sz="3400" b="1" dirty="0" smtClean="0"/>
              <a:t>зарубежье  </a:t>
            </a:r>
            <a:r>
              <a:rPr lang="kk-KZ" sz="3400" b="1" dirty="0">
                <a:solidFill>
                  <a:schemeClr val="accent2"/>
                </a:solidFill>
              </a:rPr>
              <a:t>– </a:t>
            </a:r>
            <a:r>
              <a:rPr lang="kk-KZ" sz="3400" b="1" dirty="0"/>
              <a:t> </a:t>
            </a:r>
            <a:r>
              <a:rPr lang="kk-KZ" sz="3400" b="1" dirty="0" smtClean="0">
                <a:solidFill>
                  <a:schemeClr val="accent2"/>
                </a:solidFill>
              </a:rPr>
              <a:t>17 </a:t>
            </a:r>
            <a:endParaRPr lang="kk-KZ" sz="3400" b="1" dirty="0">
              <a:solidFill>
                <a:schemeClr val="accent2"/>
              </a:solidFill>
            </a:endParaRPr>
          </a:p>
          <a:p>
            <a:pPr marL="0" indent="2667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kk-KZ" sz="3400" b="1" dirty="0"/>
              <a:t>Патент </a:t>
            </a:r>
            <a:r>
              <a:rPr lang="kk-KZ" sz="3400" b="1" dirty="0" smtClean="0"/>
              <a:t>РК </a:t>
            </a:r>
            <a:r>
              <a:rPr lang="ru-RU" sz="3400" b="1" dirty="0" smtClean="0">
                <a:solidFill>
                  <a:schemeClr val="accent2"/>
                </a:solidFill>
              </a:rPr>
              <a:t>– </a:t>
            </a:r>
            <a:r>
              <a:rPr lang="ru-RU" sz="3400" b="1" dirty="0">
                <a:solidFill>
                  <a:schemeClr val="accent2"/>
                </a:solidFill>
              </a:rPr>
              <a:t>3</a:t>
            </a:r>
            <a:r>
              <a:rPr lang="kk-KZ" sz="3400" b="1" dirty="0" smtClean="0">
                <a:solidFill>
                  <a:schemeClr val="accent2"/>
                </a:solidFill>
              </a:rPr>
              <a:t> </a:t>
            </a:r>
            <a:endParaRPr lang="kk-KZ" sz="3400" b="1" dirty="0">
              <a:solidFill>
                <a:schemeClr val="accent2"/>
              </a:solidFill>
            </a:endParaRPr>
          </a:p>
          <a:p>
            <a:pPr fontAlgn="base"/>
            <a:r>
              <a:rPr lang="ru-RU" sz="3400" b="1" dirty="0" smtClean="0"/>
              <a:t>В </a:t>
            </a:r>
            <a:r>
              <a:rPr lang="ru-RU" sz="3400" b="1" dirty="0"/>
              <a:t>2017 году Лаборатория молекулярной </a:t>
            </a:r>
            <a:r>
              <a:rPr lang="ru-RU" sz="3400" b="1" dirty="0" smtClean="0"/>
              <a:t>генетики ИББР провела 4-ю международную конференцию</a:t>
            </a:r>
            <a:r>
              <a:rPr lang="en-US" sz="3400" b="1" dirty="0"/>
              <a:t> </a:t>
            </a:r>
            <a:r>
              <a:rPr lang="en-US" sz="3400" b="1" dirty="0" err="1"/>
              <a:t>PlantGen</a:t>
            </a:r>
            <a:r>
              <a:rPr lang="ru-RU" sz="3400" b="1" dirty="0" smtClean="0"/>
              <a:t>2017 (</a:t>
            </a:r>
            <a:r>
              <a:rPr lang="kk-KZ" sz="3400" b="1" dirty="0" smtClean="0"/>
              <a:t>Председатель </a:t>
            </a:r>
            <a:r>
              <a:rPr lang="kk-KZ" sz="3400" b="1" dirty="0"/>
              <a:t>международного Оргкомитета – </a:t>
            </a:r>
            <a:r>
              <a:rPr lang="kk-KZ" sz="3400" b="1" dirty="0" smtClean="0"/>
              <a:t>                Е.К. </a:t>
            </a:r>
            <a:r>
              <a:rPr lang="kk-KZ" sz="3400" b="1" dirty="0"/>
              <a:t>Туруспеков)</a:t>
            </a:r>
            <a:r>
              <a:rPr lang="ru-RU" sz="3400" b="1" dirty="0"/>
              <a:t>. Участвовали более 200 ученых из 15 стран мира.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631825" algn="l"/>
              </a:tabLst>
              <a:defRPr/>
            </a:pPr>
            <a:endParaRPr lang="ru-RU" sz="3800" b="1" dirty="0">
              <a:solidFill>
                <a:schemeClr val="accent2"/>
              </a:solidFill>
            </a:endParaRPr>
          </a:p>
          <a:p>
            <a:pPr marL="0" indent="266700">
              <a:spcBef>
                <a:spcPts val="600"/>
              </a:spcBef>
              <a:buFontTx/>
              <a:buChar char="-"/>
              <a:defRPr/>
            </a:pPr>
            <a:endParaRPr lang="ru-RU" sz="2000" b="1" dirty="0"/>
          </a:p>
          <a:p>
            <a:pPr marL="0" indent="266700">
              <a:buNone/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16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Autofit/>
          </a:bodyPr>
          <a:lstStyle/>
          <a:p>
            <a:r>
              <a:rPr lang="ru-RU" sz="2400" dirty="0" err="1"/>
              <a:t>Библиометрические</a:t>
            </a:r>
            <a:r>
              <a:rPr lang="ru-RU" sz="2400" dirty="0"/>
              <a:t> показатели публикаций НИИ Казахстана в области аграрных и биологических наук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14484"/>
              </p:ext>
            </p:extLst>
          </p:nvPr>
        </p:nvGraphicFramePr>
        <p:xfrm>
          <a:off x="395537" y="908720"/>
          <a:ext cx="8424935" cy="5490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публикаций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Средняя цитируемость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Индекс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Хирша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Национальный центр биотехнологии РК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1,83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</a:rPr>
                        <a:t>Институт биологии и биотехнологии растений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</a:rPr>
                        <a:t>36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</a:rPr>
                        <a:t>1,50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Институт молеклуярной биологии и биохимии им. М.А. Айтхожина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36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0,25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Институт зоологии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2,20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Научно-исследовательский институт проблем биологической безопасности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Национальный научный медицинский центр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0,06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Институт микробиологии и вирусологии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1,31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Казахский национальный педагогический институт им.Абая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1,60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Институт общей генетики и цитологии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5,15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Казахско научно-исследовательский институт защиты и карантина растений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1,11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09" marR="5270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915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web of Science Core Collection, 2011-2015 гг, по состоянию на 10.11.2016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6540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Организационная структура и научный </a:t>
            </a:r>
            <a:r>
              <a:rPr lang="ru-RU" sz="2800" b="1" dirty="0" smtClean="0">
                <a:solidFill>
                  <a:schemeClr val="accent2"/>
                </a:solidFill>
              </a:rPr>
              <a:t>потенциал в 2017 г.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088040"/>
          </a:xfrm>
        </p:spPr>
        <p:txBody>
          <a:bodyPr>
            <a:normAutofit/>
          </a:bodyPr>
          <a:lstStyle/>
          <a:p>
            <a:pPr marL="0" indent="358775">
              <a:spcBef>
                <a:spcPts val="600"/>
              </a:spcBef>
              <a:tabLst>
                <a:tab pos="631825" algn="l"/>
              </a:tabLst>
              <a:defRPr/>
            </a:pPr>
            <a:r>
              <a:rPr lang="ru-RU" sz="2400" b="1" dirty="0"/>
              <a:t>Общая численность сотрудников</a:t>
            </a:r>
            <a:r>
              <a:rPr lang="en-US" sz="2400" b="1" dirty="0"/>
              <a:t>       </a:t>
            </a:r>
            <a:r>
              <a:rPr lang="ru-RU" sz="2400" b="1" dirty="0" smtClean="0"/>
              <a:t>-     </a:t>
            </a:r>
            <a:r>
              <a:rPr lang="en-US" sz="2400" b="1" dirty="0" smtClean="0"/>
              <a:t>1</a:t>
            </a:r>
            <a:r>
              <a:rPr lang="ru-RU" sz="2400" b="1" dirty="0" smtClean="0"/>
              <a:t>63 </a:t>
            </a:r>
            <a:r>
              <a:rPr lang="ru-RU" sz="2400" b="1" dirty="0"/>
              <a:t>(9 лабораторий)</a:t>
            </a:r>
            <a:endParaRPr lang="en-US" sz="2400" b="1" dirty="0"/>
          </a:p>
          <a:p>
            <a:pPr marL="0" indent="358775">
              <a:spcBef>
                <a:spcPts val="600"/>
              </a:spcBef>
              <a:tabLst>
                <a:tab pos="631825" algn="l"/>
              </a:tabLst>
              <a:defRPr/>
            </a:pPr>
            <a:r>
              <a:rPr lang="ru-RU" sz="2400" b="1" i="1" dirty="0"/>
              <a:t>Докторов наук</a:t>
            </a:r>
            <a:r>
              <a:rPr lang="en-US" sz="2400" b="1" i="1" dirty="0"/>
              <a:t>                                                      </a:t>
            </a:r>
            <a:r>
              <a:rPr lang="ru-RU" sz="2400" b="1" i="1" dirty="0"/>
              <a:t>          </a:t>
            </a:r>
            <a:r>
              <a:rPr lang="en-US" sz="2400" b="1" i="1" dirty="0"/>
              <a:t> </a:t>
            </a:r>
            <a:r>
              <a:rPr lang="ru-RU" sz="2400" b="1" i="1" dirty="0"/>
              <a:t>    </a:t>
            </a:r>
            <a:r>
              <a:rPr lang="en-US" sz="2400" b="1" dirty="0" smtClean="0"/>
              <a:t>1</a:t>
            </a:r>
            <a:r>
              <a:rPr lang="ru-RU" sz="2400" b="1" dirty="0"/>
              <a:t>0</a:t>
            </a:r>
            <a:r>
              <a:rPr lang="ru-RU" sz="2400" b="1" dirty="0" smtClean="0"/>
              <a:t> </a:t>
            </a:r>
            <a:endParaRPr lang="en-US" sz="2400" b="1" dirty="0"/>
          </a:p>
          <a:p>
            <a:pPr marL="0" indent="358775">
              <a:spcBef>
                <a:spcPts val="600"/>
              </a:spcBef>
              <a:tabLst>
                <a:tab pos="631825" algn="l"/>
              </a:tabLst>
              <a:defRPr/>
            </a:pPr>
            <a:r>
              <a:rPr lang="ru-RU" sz="2400" b="1" i="1" dirty="0"/>
              <a:t>Докторов философии (</a:t>
            </a:r>
            <a:r>
              <a:rPr lang="en-US" sz="2400" b="1" i="1" dirty="0"/>
              <a:t>PhD</a:t>
            </a:r>
            <a:r>
              <a:rPr lang="ru-RU" sz="2400" b="1" i="1" dirty="0"/>
              <a:t>)</a:t>
            </a:r>
            <a:r>
              <a:rPr lang="en-US" sz="2400" b="1" i="1" dirty="0"/>
              <a:t>                                  </a:t>
            </a:r>
            <a:r>
              <a:rPr lang="ru-RU" sz="2400" b="1" i="1" dirty="0"/>
              <a:t>       </a:t>
            </a:r>
            <a:r>
              <a:rPr lang="en-US" sz="2400" b="1" i="1" dirty="0"/>
              <a:t> </a:t>
            </a:r>
            <a:r>
              <a:rPr lang="ru-RU" sz="2400" b="1" i="1" dirty="0"/>
              <a:t> </a:t>
            </a:r>
            <a:r>
              <a:rPr lang="en-US" sz="2400" b="1" i="1" dirty="0"/>
              <a:t> </a:t>
            </a:r>
            <a:r>
              <a:rPr lang="ru-RU" sz="2400" b="1" i="1" dirty="0"/>
              <a:t>   </a:t>
            </a:r>
            <a:r>
              <a:rPr lang="ru-RU" sz="2400" b="1" dirty="0"/>
              <a:t>5</a:t>
            </a:r>
            <a:r>
              <a:rPr lang="ru-RU" sz="2400" b="1" dirty="0" smtClean="0"/>
              <a:t> </a:t>
            </a:r>
            <a:endParaRPr lang="en-US" sz="2400" b="1" dirty="0"/>
          </a:p>
          <a:p>
            <a:pPr marL="0" indent="358775">
              <a:spcBef>
                <a:spcPts val="600"/>
              </a:spcBef>
              <a:tabLst>
                <a:tab pos="631825" algn="l"/>
              </a:tabLst>
              <a:defRPr/>
            </a:pPr>
            <a:r>
              <a:rPr lang="ru-RU" sz="2400" b="1" i="1" dirty="0"/>
              <a:t>Кандидатов наук </a:t>
            </a:r>
            <a:r>
              <a:rPr lang="en-US" sz="2400" b="1" i="1" dirty="0"/>
              <a:t>                                                  </a:t>
            </a:r>
            <a:r>
              <a:rPr lang="ru-RU" sz="2400" b="1" i="1" dirty="0"/>
              <a:t>              </a:t>
            </a:r>
            <a:r>
              <a:rPr lang="ru-RU" sz="2400" b="1" dirty="0" smtClean="0"/>
              <a:t>13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</a:endParaRPr>
          </a:p>
          <a:p>
            <a:pPr marL="0" indent="358775">
              <a:spcBef>
                <a:spcPts val="600"/>
              </a:spcBef>
              <a:tabLst>
                <a:tab pos="631825" algn="l"/>
              </a:tabLst>
              <a:defRPr/>
            </a:pPr>
            <a:r>
              <a:rPr lang="kk-KZ" sz="2400" b="1" dirty="0"/>
              <a:t>Доля молодых кадров в возрасте до 35 лет                </a:t>
            </a:r>
            <a:r>
              <a:rPr lang="kk-KZ" sz="2400" b="1" dirty="0" smtClean="0"/>
              <a:t>54% </a:t>
            </a:r>
            <a:endParaRPr lang="kk-KZ" sz="2400" b="1" dirty="0"/>
          </a:p>
          <a:p>
            <a:pPr marL="0" indent="358775">
              <a:spcBef>
                <a:spcPts val="1200"/>
              </a:spcBef>
              <a:tabLst>
                <a:tab pos="631825" algn="l"/>
              </a:tabLst>
              <a:defRPr/>
            </a:pPr>
            <a:r>
              <a:rPr lang="ru-RU" sz="2400" b="1" dirty="0"/>
              <a:t>13 сотрудников </a:t>
            </a:r>
            <a:r>
              <a:rPr lang="ru-RU" sz="2400" dirty="0"/>
              <a:t>обучаются в </a:t>
            </a:r>
            <a:r>
              <a:rPr lang="en-US" sz="2400" dirty="0"/>
              <a:t>PhD</a:t>
            </a:r>
            <a:r>
              <a:rPr lang="ru-RU" sz="2400" dirty="0"/>
              <a:t> док­то­рантуре, 3 – в магистратуре </a:t>
            </a:r>
            <a:r>
              <a:rPr lang="kk-KZ" sz="2400" dirty="0"/>
              <a:t>КазНУ им. </a:t>
            </a:r>
            <a:r>
              <a:rPr lang="ru-RU" sz="2400" dirty="0"/>
              <a:t>аль-</a:t>
            </a:r>
            <a:r>
              <a:rPr lang="ru-RU" sz="2400" dirty="0" err="1"/>
              <a:t>Фараби</a:t>
            </a:r>
            <a:r>
              <a:rPr lang="ru-RU" sz="2400" dirty="0"/>
              <a:t> и </a:t>
            </a:r>
            <a:r>
              <a:rPr lang="ru-RU" sz="2400" dirty="0" err="1"/>
              <a:t>КазНАУ</a:t>
            </a:r>
            <a:r>
              <a:rPr lang="ru-RU" sz="2400" dirty="0"/>
              <a:t>.</a:t>
            </a:r>
          </a:p>
          <a:p>
            <a:pPr marL="0" indent="358775">
              <a:spcBef>
                <a:spcPts val="1200"/>
              </a:spcBef>
              <a:tabLst>
                <a:tab pos="631825" algn="l"/>
              </a:tabLst>
              <a:defRPr/>
            </a:pPr>
            <a:r>
              <a:rPr lang="kk-KZ" sz="2400" b="1" dirty="0"/>
              <a:t>7</a:t>
            </a:r>
            <a:r>
              <a:rPr lang="kk-KZ" sz="2400" b="1" dirty="0" smtClean="0"/>
              <a:t> сотрудников  </a:t>
            </a:r>
            <a:r>
              <a:rPr lang="ru-RU" sz="2400" dirty="0" smtClean="0"/>
              <a:t>прошли стажировку  </a:t>
            </a:r>
            <a:r>
              <a:rPr lang="ru-RU" sz="2400" dirty="0"/>
              <a:t>и  курсы  повышения  </a:t>
            </a:r>
            <a:r>
              <a:rPr lang="ru-RU" sz="2400" dirty="0" smtClean="0"/>
              <a:t>квалификации  </a:t>
            </a:r>
            <a:r>
              <a:rPr lang="ru-RU" sz="2400" dirty="0"/>
              <a:t>на международном уровне в ведущих научных центрах мира  </a:t>
            </a:r>
            <a:r>
              <a:rPr lang="ru-RU" sz="2400" dirty="0" smtClean="0"/>
              <a:t>(Италия, Китай, Чехия, Латвия, Азербайджан, </a:t>
            </a:r>
            <a:r>
              <a:rPr lang="ru-RU" sz="2400" dirty="0"/>
              <a:t>Россия</a:t>
            </a:r>
            <a:r>
              <a:rPr lang="ru-RU" sz="2400" dirty="0" smtClean="0"/>
              <a:t>).</a:t>
            </a:r>
          </a:p>
          <a:p>
            <a:pPr marL="0" indent="358775">
              <a:spcBef>
                <a:spcPts val="1200"/>
              </a:spcBef>
              <a:tabLst>
                <a:tab pos="631825" algn="l"/>
              </a:tabLst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45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44816" cy="64807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ФИНАНСИРОВАНИЕ ИНСТИТУТА В 2017 г.</a:t>
            </a:r>
            <a:r>
              <a:rPr lang="ru-RU" dirty="0" smtClean="0">
                <a:solidFill>
                  <a:srgbClr val="FFFFFF"/>
                </a:solidFill>
              </a:rPr>
              <a:t/>
            </a:r>
            <a:br>
              <a:rPr lang="ru-RU" dirty="0" smtClean="0">
                <a:solidFill>
                  <a:srgbClr val="FFFFFF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623909"/>
              </p:ext>
            </p:extLst>
          </p:nvPr>
        </p:nvGraphicFramePr>
        <p:xfrm>
          <a:off x="683568" y="1772816"/>
          <a:ext cx="7704857" cy="377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8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Источники</a:t>
                      </a:r>
                    </a:p>
                  </a:txBody>
                  <a:tcPr marL="7144" marR="7144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</a:rPr>
                        <a:t>Количество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7144" marR="7144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Сумма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FFFFFF"/>
                          </a:solidFill>
                          <a:latin typeface="+mn-lt"/>
                        </a:rPr>
                        <a:t>тыс.тенге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144" marR="7144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Грантовое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финансирование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171 770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Программно-целевое финансирование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209 927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Базовое финансирование</a:t>
                      </a:r>
                    </a:p>
                  </a:txBody>
                  <a:tcPr marL="5522" marR="5522" marT="736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522" marR="5522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85 792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736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Внебюджетные средства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23 857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7362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5522" marR="5522" marT="73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491 346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22" marR="5522" marT="736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3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12968" cy="764704"/>
          </a:xfrm>
          <a:prstGeom prst="rect">
            <a:avLst/>
          </a:prstGeom>
          <a:solidFill>
            <a:srgbClr val="92D05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4320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Сохранение </a:t>
            </a:r>
            <a:r>
              <a:rPr lang="ru-RU" sz="3100" b="1" dirty="0">
                <a:solidFill>
                  <a:srgbClr val="0070C0"/>
                </a:solidFill>
              </a:rPr>
              <a:t>и изучение генетических ресурсов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001419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dirty="0" smtClean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dirty="0" smtClean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latin typeface="+mj-lt"/>
              </a:rPr>
              <a:t>1783/ГФ4 </a:t>
            </a:r>
            <a:r>
              <a:rPr lang="ru-RU" sz="1800" dirty="0">
                <a:latin typeface="+mj-lt"/>
              </a:rPr>
              <a:t>«Разработка технологии криогенного сохранения </a:t>
            </a:r>
            <a:r>
              <a:rPr lang="ru-RU" sz="1800" dirty="0" err="1">
                <a:latin typeface="+mj-lt"/>
              </a:rPr>
              <a:t>гермоплазмы</a:t>
            </a:r>
            <a:r>
              <a:rPr lang="ru-RU" sz="1800" dirty="0">
                <a:latin typeface="+mj-lt"/>
              </a:rPr>
              <a:t> ценных </a:t>
            </a:r>
            <a:r>
              <a:rPr lang="ru-RU" sz="1800" dirty="0" smtClean="0">
                <a:latin typeface="+mj-lt"/>
              </a:rPr>
              <a:t>видов </a:t>
            </a:r>
            <a:r>
              <a:rPr lang="ru-RU" sz="1800" dirty="0">
                <a:latin typeface="+mj-lt"/>
              </a:rPr>
              <a:t>и форм барбариса – источника биологически активных веществ</a:t>
            </a:r>
            <a:r>
              <a:rPr lang="ru-RU" sz="1800" dirty="0" smtClean="0">
                <a:latin typeface="+mj-lt"/>
              </a:rPr>
              <a:t>»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18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dirty="0">
                <a:latin typeface="+mj-lt"/>
              </a:rPr>
              <a:t>2174/ГФ4 </a:t>
            </a:r>
            <a:r>
              <a:rPr lang="ru-RU" sz="1800" dirty="0">
                <a:latin typeface="+mj-lt"/>
                <a:cs typeface="Times New Roman" pitchFamily="18" charset="0"/>
              </a:rPr>
              <a:t> «Разработка биотехнологических регламентов сохранения </a:t>
            </a:r>
            <a:r>
              <a:rPr lang="ru-RU" sz="1800" dirty="0" err="1">
                <a:latin typeface="+mj-lt"/>
                <a:cs typeface="Times New Roman" pitchFamily="18" charset="0"/>
              </a:rPr>
              <a:t>гермоплазмы</a:t>
            </a:r>
            <a:r>
              <a:rPr lang="ru-RU" sz="1800" dirty="0">
                <a:latin typeface="+mj-lt"/>
                <a:cs typeface="Times New Roman" pitchFamily="18" charset="0"/>
              </a:rPr>
              <a:t> сортового и видового разнообразия груши для использования в селекционном процессе по созданию новых высокопродуктивных и устойчивых сортов</a:t>
            </a:r>
            <a:r>
              <a:rPr lang="ru-RU" sz="1800" dirty="0" smtClean="0">
                <a:latin typeface="+mj-lt"/>
                <a:cs typeface="Times New Roman" pitchFamily="18" charset="0"/>
              </a:rPr>
              <a:t>»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1800" dirty="0">
              <a:latin typeface="+mj-lt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dirty="0">
                <a:latin typeface="+mj-lt"/>
              </a:rPr>
              <a:t>2117/ГФ4 Фармакологические эффекты эфирных масел и их </a:t>
            </a:r>
            <a:r>
              <a:rPr lang="ru-RU" sz="1800" dirty="0" smtClean="0">
                <a:latin typeface="+mj-lt"/>
              </a:rPr>
              <a:t>компонентов </a:t>
            </a:r>
            <a:r>
              <a:rPr lang="ru-RU" sz="1800" dirty="0">
                <a:latin typeface="+mj-lt"/>
              </a:rPr>
              <a:t>из растений </a:t>
            </a:r>
            <a:r>
              <a:rPr lang="ru-RU" sz="1800" dirty="0" smtClean="0">
                <a:latin typeface="+mj-lt"/>
              </a:rPr>
              <a:t>Казахстана</a:t>
            </a:r>
            <a:endParaRPr lang="en-US" sz="1800" dirty="0" smtClean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1800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ru-RU" sz="18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105</a:t>
            </a:r>
            <a:r>
              <a:rPr lang="ru-RU" sz="1800" dirty="0">
                <a:latin typeface="+mj-lt"/>
              </a:rPr>
              <a:t>/ГФ4 Молекулярно-генетическая паспортизация сортов яблони Казахстана, выявление устойчивых к наиболее опасным болезням генотипов диких яблонь и яблони домашней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1800" dirty="0">
              <a:latin typeface="+mj-lt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800" dirty="0">
                <a:latin typeface="+mj-lt"/>
              </a:rPr>
              <a:t>1194/ГФ4 «Молекулярная идентификация генетического разнообразия </a:t>
            </a:r>
            <a:r>
              <a:rPr lang="ru-RU" sz="1800" dirty="0" err="1">
                <a:latin typeface="+mj-lt"/>
              </a:rPr>
              <a:t>гермоплазмы</a:t>
            </a:r>
            <a:r>
              <a:rPr lang="ru-RU" sz="1800" dirty="0">
                <a:latin typeface="+mj-lt"/>
              </a:rPr>
              <a:t> и генов экономически значимых  количественных признаков винограда в Казахстане» </a:t>
            </a:r>
            <a:r>
              <a:rPr lang="ru-RU" sz="1800" b="1" dirty="0">
                <a:latin typeface="+mj-lt"/>
                <a:cs typeface="Times New Roman" pitchFamily="18" charset="0"/>
              </a:rPr>
              <a:t/>
            </a:r>
            <a:br>
              <a:rPr lang="ru-RU" sz="1800" b="1" dirty="0">
                <a:latin typeface="+mj-lt"/>
                <a:cs typeface="Times New Roman" pitchFamily="18" charset="0"/>
              </a:rPr>
            </a:b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5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7852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altLang="ru-RU" sz="1400" dirty="0"/>
          </a:p>
          <a:p>
            <a:pPr algn="ctr" eaLnBrk="1" hangingPunct="1"/>
            <a:r>
              <a:rPr lang="ru-RU" altLang="ru-RU" dirty="0"/>
              <a:t>№ 0237/ПЦФ-14 (Ф.0675) «Изучение генетического разнообразия и сохранение генетических ресурсов эндемичных, редких и хозяйственно ценных видов растений в Республике Казахстан» на 2015-2017 гг</a:t>
            </a:r>
            <a:r>
              <a:rPr lang="ru-RU" altLang="ru-RU" dirty="0" smtClean="0"/>
              <a:t>.</a:t>
            </a:r>
          </a:p>
          <a:p>
            <a:pPr algn="ctr" eaLnBrk="1" hangingPunct="1"/>
            <a:r>
              <a:rPr lang="ru-RU" altLang="ru-RU" i="1" dirty="0" smtClean="0"/>
              <a:t>Руководитель </a:t>
            </a:r>
            <a:r>
              <a:rPr lang="ru-RU" altLang="ru-RU" i="1" dirty="0" err="1" smtClean="0"/>
              <a:t>Е.К.Туруспеков</a:t>
            </a:r>
            <a:endParaRPr lang="ru-RU" altLang="ru-RU" i="1" dirty="0" smtClean="0"/>
          </a:p>
          <a:p>
            <a:pPr algn="ctr" eaLnBrk="1" hangingPunct="1"/>
            <a:endParaRPr lang="ru-RU" altLang="ru-RU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57463"/>
            <a:ext cx="6624637" cy="33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66" r="12196"/>
          <a:stretch>
            <a:fillRect/>
          </a:stretch>
        </p:blipFill>
        <p:spPr bwMode="auto">
          <a:xfrm>
            <a:off x="755650" y="5949950"/>
            <a:ext cx="7773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587376" y="1726466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i="1" dirty="0"/>
              <a:t>Цель работы </a:t>
            </a:r>
            <a:r>
              <a:rPr lang="ru-RU" altLang="ru-RU" sz="1600" b="1" dirty="0"/>
              <a:t>– изучить генетическое разнообразие эндемичных, редких, исчезающих и дикорастущих хозяйственно-ценных видов растений Республики Казахстан на основе использования современных геномных технологий и </a:t>
            </a:r>
            <a:r>
              <a:rPr lang="ru-RU" altLang="ru-RU" sz="1600" b="1" dirty="0" err="1"/>
              <a:t>биоинформатики</a:t>
            </a:r>
            <a:r>
              <a:rPr lang="ru-RU" altLang="ru-RU" sz="1400" dirty="0"/>
              <a:t>. </a:t>
            </a:r>
            <a:endParaRPr lang="en-US" altLang="ru-RU" sz="1400" dirty="0"/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1258888" y="2967038"/>
            <a:ext cx="1643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B050"/>
                </a:solidFill>
              </a:rPr>
              <a:t>Участники НТП</a:t>
            </a:r>
            <a:endParaRPr lang="kk-KZ" alt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521" y="83671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2200" b="1" dirty="0" smtClean="0"/>
              <a:t>Получение </a:t>
            </a:r>
            <a:r>
              <a:rPr lang="ru-RU" sz="2200" b="1" dirty="0"/>
              <a:t>высокопродуктивных форм </a:t>
            </a:r>
            <a:r>
              <a:rPr lang="ru-RU" sz="2200" b="1" dirty="0" smtClean="0"/>
              <a:t> Одуванчика кок-сагыза – казахстанского и </a:t>
            </a:r>
            <a:r>
              <a:rPr lang="ru-RU" sz="2200" b="1" dirty="0"/>
              <a:t>продуцента натурального </a:t>
            </a:r>
            <a:r>
              <a:rPr lang="ru-RU" sz="2200" b="1" dirty="0" smtClean="0"/>
              <a:t>каучука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Коммерциализация технологий.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400" b="1" dirty="0" smtClean="0"/>
              <a:t>Руководитель  </a:t>
            </a:r>
            <a:r>
              <a:rPr lang="ru-RU" sz="1400" b="1" dirty="0" err="1" smtClean="0"/>
              <a:t>К.Р.Утеулин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Актуальность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79512" y="1988840"/>
            <a:ext cx="4032448" cy="439248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Натуральный каучук (НК) является стратегически важным материалом  в промышленном производстве резиновых изделий  всего мира. Для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широкого ряда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изделий НК каучук незаменим синтетическим. Так, если  шину для самолета изготовить из синтетического каучука, то она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выдерживает эксплуатации - взрывается. НК превосходит синтетический каучук по качеству и используется в изготовлении более 30 000 резиновых изделий (шины для автомобилей, велосипедов, перчатки, обувь, одежда, шланги  и т.д.)</a:t>
            </a:r>
            <a:endParaRPr lang="ru-RU" sz="5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Общемировой  рынок НК  составляет примерно  - $24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млрд,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объеме потребления НК – 12,9 млн.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тонн,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прогнозируется увеличение его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потребления.</a:t>
            </a:r>
            <a:endParaRPr lang="ru-RU" sz="5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Основным источником НК служат плантации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каучукового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дерева гевеи 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ru-RU" sz="52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Hevea</a:t>
            </a:r>
            <a:r>
              <a:rPr lang="ru-RU" sz="5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52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brasiliensis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выращиваемого в  тропическом, влажном климате стран Юго-Восточной Азии. </a:t>
            </a:r>
            <a:endParaRPr lang="ru-RU" sz="5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Проблема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580112" y="2174875"/>
            <a:ext cx="3563888" cy="370239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Существует   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угроза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уничтожения  плантациям гевеи  в Юго-Восточной Азии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мировому центру производства НК 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 стороны   грибка паразита (</a:t>
            </a:r>
            <a:r>
              <a:rPr lang="ru-RU" sz="52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Microcyclus</a:t>
            </a:r>
            <a:r>
              <a:rPr lang="ru-RU" sz="5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2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ulei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это случилось в прошлом веке в Южной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Америке. Плантации  гевеи в Бразилии были уничтожены болезнями. 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настоящее время существует фитосанитарный карантин и  человеку имеющему доступ к гевее в Южной Америка не рекомендуется посещение стран Юго-Восточной Азии. Споры грибка сохраняются на коже и одежде человека.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Специалисты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считают, что появление грибка в Юго-Восточной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Азии </a:t>
            </a:r>
            <a:r>
              <a:rPr lang="ru-RU" sz="5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это лишь вопрос времени.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Возможно и преднамеренное перемещение грибка, так Совет безопасности ООН  внес </a:t>
            </a:r>
            <a:r>
              <a:rPr lang="ru-RU" sz="52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Microcyclus</a:t>
            </a:r>
            <a:r>
              <a:rPr lang="ru-RU" sz="52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200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ulei</a:t>
            </a:r>
            <a:r>
              <a:rPr lang="ru-RU" sz="52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5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внесен в реестр биологического оружия.</a:t>
            </a:r>
          </a:p>
          <a:p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Картинки по запросу изделия из натурального каучу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32612"/>
            <a:ext cx="1046199" cy="141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32756"/>
            <a:ext cx="1086433" cy="835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185" y="4746736"/>
            <a:ext cx="1235982" cy="10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29" y="199520"/>
            <a:ext cx="1261981" cy="111566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2204864"/>
            <a:ext cx="2808312" cy="3921299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35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3500" dirty="0"/>
          </a:p>
          <a:p>
            <a:pPr algn="ctr"/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Одуванчик 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кок-сагыз 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Taraxacum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kok-saghyz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 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эндемик Казахстана, продуцент натурального каучука, по качеству не уступающему эталонному каучуку тропического дерева гевеи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С 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начала 21 века возобновлены исследования кок-сагыза с целью организации промышленных плантаций в зоне умеренного климата, где тропическое дерево гевея не приживается. Это проекты ЕС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(Drive4eu program), 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США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Канады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(PENRA program), 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Казахстан (</a:t>
            </a:r>
            <a:r>
              <a:rPr lang="ru-RU" sz="35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подпроект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«Получение высокопродуктивных форм кок-сагыза..» проекта «Коммерциализация технологий». И другие проекты.</a:t>
            </a:r>
            <a:endParaRPr lang="en-US" sz="35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r>
              <a:rPr lang="ru-RU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2017 году на организацию промышленных плантаций в Германии выделено 35 миллионов Евро, в Китае более 300 млн. </a:t>
            </a:r>
            <a:r>
              <a:rPr lang="en-US" sz="35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USD</a:t>
            </a:r>
            <a:endParaRPr lang="ru-RU" sz="35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31822" y="2060848"/>
            <a:ext cx="4854978" cy="4065315"/>
          </a:xfrm>
        </p:spPr>
        <p:txBody>
          <a:bodyPr>
            <a:normAutofit fontScale="32500" lnSpcReduction="20000"/>
          </a:bodyPr>
          <a:lstStyle/>
          <a:p>
            <a:r>
              <a:rPr lang="ru-RU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Казахстане кок-сагыз </a:t>
            </a:r>
            <a:r>
              <a:rPr lang="ru-RU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исследуетсяя</a:t>
            </a:r>
            <a:r>
              <a:rPr lang="ru-RU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2006 года в </a:t>
            </a:r>
            <a:endParaRPr lang="ru-RU" sz="4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Институте </a:t>
            </a:r>
            <a:r>
              <a:rPr lang="ru-RU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 и биотехнологии растений, Алматы</a:t>
            </a:r>
          </a:p>
          <a:p>
            <a:endParaRPr lang="ru-RU" sz="4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первый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каззахстанский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сорт  кок-сагыз   «</a:t>
            </a:r>
            <a:r>
              <a:rPr lang="en-US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Saryzhaz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включен в государственный реестр селекционных достижений в РК в 2017 году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известные сорта кок-сагыза бывшего СССР утрачены.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технологии экстракции каучука из корней кок-сагыза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дальнейших исследований</a:t>
            </a:r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редкого вида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Taraxacum</a:t>
            </a:r>
            <a:r>
              <a:rPr lang="en-US" sz="4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kok-saghyz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Кок-сагыз включен в Красную книгу Казахстана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казахстанского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генбанка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кок-сагыза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Сокращение разрыва между исследованиями кок-сагыза и рынком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промышленных плантаций кок-сагыза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натурального каучука и инулина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1" descr="Описание: C:\Users\UTEULI~1\AppData\Local\Temp\Rar$DI02.742\20160711_105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9" r="17661" b="14343"/>
          <a:stretch>
            <a:fillRect/>
          </a:stretch>
        </p:blipFill>
        <p:spPr bwMode="auto">
          <a:xfrm>
            <a:off x="971600" y="274638"/>
            <a:ext cx="1075324" cy="119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97" y="300488"/>
            <a:ext cx="1342487" cy="10913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Рисунок 9" descr="J:\2017 год Экстракция каучука\Фото 2\Каучук Сарыжаз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5546" r="11210" b="5546"/>
          <a:stretch/>
        </p:blipFill>
        <p:spPr bwMode="auto">
          <a:xfrm>
            <a:off x="3831822" y="311896"/>
            <a:ext cx="2240268" cy="1117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3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7592" cy="72008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Сельскохозяйственная </a:t>
            </a:r>
            <a:r>
              <a:rPr lang="ru-RU" sz="3100" b="1" dirty="0">
                <a:solidFill>
                  <a:srgbClr val="002060"/>
                </a:solidFill>
              </a:rPr>
              <a:t>биотехнология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kk-KZ" sz="1400" b="1" dirty="0">
              <a:latin typeface="+mj-lt"/>
            </a:endParaRPr>
          </a:p>
          <a:p>
            <a:pPr marL="0" indent="0">
              <a:buNone/>
            </a:pPr>
            <a:r>
              <a:rPr lang="ru-RU" sz="1400" b="1" dirty="0"/>
              <a:t>1784/ГФ4 Разработка ДНК-маркеров для селекции пшеницы на повышение урожайности и качества зерна на основе использования новых геномных технологий</a:t>
            </a:r>
          </a:p>
          <a:p>
            <a:pPr marL="0" indent="0">
              <a:buNone/>
            </a:pPr>
            <a:endParaRPr lang="ru-RU" sz="1400" b="1" dirty="0">
              <a:latin typeface="+mj-lt"/>
            </a:endParaRPr>
          </a:p>
          <a:p>
            <a:pPr marL="0" indent="0">
              <a:buNone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2168/ГФ4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отечественного сорта </a:t>
            </a:r>
            <a:r>
              <a:rPr lang="ru-RU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глютинозного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риса для детского и диетического питания с применением молекулярно-генетических и биохимических маркеров</a:t>
            </a:r>
          </a:p>
          <a:p>
            <a:pPr marL="0" indent="0">
              <a:buNone/>
            </a:pP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+mj-lt"/>
                <a:cs typeface="Arial" pitchFamily="34" charset="0"/>
              </a:rPr>
              <a:t>2172</a:t>
            </a:r>
            <a:r>
              <a:rPr lang="ru-RU" sz="1400" b="1" dirty="0">
                <a:latin typeface="+mj-lt"/>
                <a:cs typeface="Arial" pitchFamily="34" charset="0"/>
              </a:rPr>
              <a:t>/ГФ4 Создание новых высокопродуктивных, холодостойких исходных  форм и линий риса для селекции отечественных сортов, адаптированных к северным </a:t>
            </a:r>
            <a:r>
              <a:rPr lang="ru-RU" sz="1400" b="1" dirty="0" err="1">
                <a:latin typeface="+mj-lt"/>
                <a:cs typeface="Arial" pitchFamily="34" charset="0"/>
              </a:rPr>
              <a:t>рисосеющим</a:t>
            </a:r>
            <a:r>
              <a:rPr lang="ru-RU" sz="1400" b="1" dirty="0">
                <a:latin typeface="+mj-lt"/>
                <a:cs typeface="Arial" pitchFamily="34" charset="0"/>
              </a:rPr>
              <a:t> регионам Казахстана</a:t>
            </a:r>
          </a:p>
          <a:p>
            <a:pPr marL="0" indent="0">
              <a:buNone/>
            </a:pPr>
            <a:endParaRPr lang="kk-KZ" sz="1400" b="1" dirty="0" smtClean="0">
              <a:latin typeface="+mj-lt"/>
            </a:endParaRPr>
          </a:p>
          <a:p>
            <a:pPr marL="0" indent="0">
              <a:buNone/>
            </a:pPr>
            <a:r>
              <a:rPr lang="kk-KZ" sz="1400" b="1" dirty="0" smtClean="0">
                <a:latin typeface="+mj-lt"/>
              </a:rPr>
              <a:t>2169</a:t>
            </a:r>
            <a:r>
              <a:rPr lang="ru-RU" sz="1400" b="1" dirty="0">
                <a:latin typeface="+mj-lt"/>
              </a:rPr>
              <a:t>/ГФ4 Получение пшеницы устойчивой к гербицидам сплошного действия и засухе методом химического </a:t>
            </a:r>
            <a:r>
              <a:rPr lang="ru-RU" sz="1400" b="1" dirty="0" smtClean="0">
                <a:latin typeface="+mj-lt"/>
              </a:rPr>
              <a:t>мутагенеза</a:t>
            </a:r>
          </a:p>
          <a:p>
            <a:pPr marL="0" indent="0">
              <a:buNone/>
            </a:pPr>
            <a:endParaRPr lang="ru-RU" sz="1400" b="1" dirty="0" smtClean="0">
              <a:latin typeface="+mj-lt"/>
            </a:endParaRPr>
          </a:p>
          <a:p>
            <a:pPr marL="0" indent="0">
              <a:buNone/>
            </a:pPr>
            <a:r>
              <a:rPr lang="kk-KZ" sz="1400" b="1" dirty="0">
                <a:latin typeface="+mj-lt"/>
              </a:rPr>
              <a:t>1321</a:t>
            </a:r>
            <a:r>
              <a:rPr lang="ru-RU" sz="1400" b="1" dirty="0">
                <a:latin typeface="+mj-lt"/>
              </a:rPr>
              <a:t>/ГФ4 Получение засухоустойчивых линий рапса </a:t>
            </a:r>
            <a:r>
              <a:rPr lang="en-US" sz="1400" b="1" dirty="0">
                <a:latin typeface="+mj-lt"/>
              </a:rPr>
              <a:t>c</a:t>
            </a:r>
            <a:r>
              <a:rPr lang="ru-RU" sz="1400" b="1" dirty="0">
                <a:latin typeface="+mj-lt"/>
              </a:rPr>
              <a:t> использованием межвидовой гибридизации и культуры изолированных микроспор</a:t>
            </a:r>
            <a:r>
              <a:rPr lang="ru-RU" sz="1400" b="1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1108/ГФ4 </a:t>
            </a:r>
            <a:r>
              <a:rPr lang="ru-RU" sz="1400" b="1" dirty="0"/>
              <a:t>Оценка генетической изменчивости  и фенотипических особенностей сои  для повышения адаптивности и продуктивности в различных агроклиматических условиях Казахстана</a:t>
            </a:r>
          </a:p>
          <a:p>
            <a:pPr marL="0" indent="0">
              <a:buNone/>
            </a:pPr>
            <a:endParaRPr lang="ru-RU" sz="14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1400" b="1" dirty="0" smtClean="0">
                <a:latin typeface="+mj-lt"/>
              </a:rPr>
              <a:t>2171/ГФ4 </a:t>
            </a:r>
            <a:r>
              <a:rPr lang="ru-RU" sz="1400" b="1" dirty="0">
                <a:latin typeface="+mj-lt"/>
              </a:rPr>
              <a:t>Скрининг на продуктивность и устойчивость  сортов сахарного сорго для возделывания в условиях засухи и использования в биоэнергетики, пищевой промышленности  и кормопроизводстве. </a:t>
            </a:r>
            <a:endParaRPr lang="ru-RU" sz="1400" b="1" dirty="0"/>
          </a:p>
          <a:p>
            <a:pPr marL="0" indent="0">
              <a:buNone/>
            </a:pPr>
            <a:endParaRPr lang="kk-KZ" sz="1400" b="1" dirty="0" smtClean="0">
              <a:latin typeface="+mj-lt"/>
            </a:endParaRPr>
          </a:p>
          <a:p>
            <a:pPr marL="0" indent="0">
              <a:buNone/>
            </a:pPr>
            <a:r>
              <a:rPr lang="kk-KZ" sz="1400" b="1" dirty="0" smtClean="0">
                <a:latin typeface="+mj-lt"/>
              </a:rPr>
              <a:t>2119</a:t>
            </a:r>
            <a:r>
              <a:rPr lang="ru-RU" sz="1400" b="1" dirty="0">
                <a:latin typeface="+mj-lt"/>
              </a:rPr>
              <a:t>/ГФ4 Разработка биотехнологии получения безвирусного посадочного материала сладкого картофеля </a:t>
            </a:r>
            <a:r>
              <a:rPr lang="ru-RU" sz="1400" b="1" dirty="0" smtClean="0">
                <a:latin typeface="+mj-lt"/>
              </a:rPr>
              <a:t>(</a:t>
            </a:r>
            <a:r>
              <a:rPr lang="en-US" sz="1400" b="1" dirty="0" err="1">
                <a:latin typeface="+mj-lt"/>
              </a:rPr>
              <a:t>I</a:t>
            </a:r>
            <a:r>
              <a:rPr lang="ru-RU" sz="1400" b="1" dirty="0" err="1" smtClean="0">
                <a:latin typeface="+mj-lt"/>
              </a:rPr>
              <a:t>pomoéa</a:t>
            </a:r>
            <a:r>
              <a:rPr lang="ru-RU" sz="1400" b="1" dirty="0" smtClean="0">
                <a:latin typeface="+mj-lt"/>
              </a:rPr>
              <a:t> </a:t>
            </a:r>
            <a:r>
              <a:rPr lang="ru-RU" sz="1400" b="1" dirty="0" err="1">
                <a:latin typeface="+mj-lt"/>
              </a:rPr>
              <a:t>batátas</a:t>
            </a:r>
            <a:r>
              <a:rPr lang="ru-RU" sz="1400" b="1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ru-RU" sz="1400" b="1" dirty="0">
                <a:latin typeface="+mj-lt"/>
              </a:rPr>
              <a:t/>
            </a:r>
            <a:br>
              <a:rPr lang="ru-RU" sz="1400" b="1" dirty="0">
                <a:latin typeface="+mj-lt"/>
              </a:rPr>
            </a:br>
            <a:r>
              <a:rPr lang="ru-RU" sz="1600" b="1" dirty="0"/>
              <a:t> </a:t>
            </a:r>
            <a:endParaRPr lang="ru-RU" sz="1400" b="1" dirty="0" smtClean="0">
              <a:latin typeface="+mj-lt"/>
            </a:endParaRPr>
          </a:p>
          <a:p>
            <a:pPr marL="0" indent="0">
              <a:buNone/>
            </a:pPr>
            <a:endParaRPr lang="ru-RU" sz="1400" b="1" dirty="0">
              <a:latin typeface="+mj-lt"/>
            </a:endParaRPr>
          </a:p>
          <a:p>
            <a:pPr marL="0" indent="0">
              <a:buNone/>
            </a:pP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447" y="-214338"/>
            <a:ext cx="61722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Новые сорта сельскохозяйственных культур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42918"/>
            <a:ext cx="8712968" cy="5786478"/>
          </a:xfrm>
        </p:spPr>
        <p:txBody>
          <a:bodyPr>
            <a:normAutofit fontScale="25000" lnSpcReduction="20000"/>
          </a:bodyPr>
          <a:lstStyle/>
          <a:p>
            <a:pPr marL="0" indent="358775" algn="just">
              <a:spcBef>
                <a:spcPts val="600"/>
              </a:spcBef>
              <a:buNone/>
            </a:pPr>
            <a:r>
              <a:rPr lang="ru-RU" sz="7200" dirty="0"/>
              <a:t>Совместно с учреждениями МСХ и самостоятельно в за последние </a:t>
            </a:r>
            <a:r>
              <a:rPr lang="ru-RU" sz="7200" dirty="0" smtClean="0"/>
              <a:t>6 </a:t>
            </a:r>
            <a:r>
              <a:rPr lang="ru-RU" sz="7200" dirty="0"/>
              <a:t>лет созданы и переданы на государственное сортоиспытание новые высокопродуктивные и устойчивые к стрессовым факторам среды сорта сельскохозяйственных культур (</a:t>
            </a:r>
            <a:r>
              <a:rPr lang="ru-RU" sz="7200" dirty="0" smtClean="0"/>
              <a:t>25 сортов </a:t>
            </a:r>
            <a:r>
              <a:rPr lang="ru-RU" sz="7200" dirty="0"/>
              <a:t>- пшеница, ячмень, рис, соя). </a:t>
            </a:r>
          </a:p>
          <a:p>
            <a:pPr>
              <a:spcBef>
                <a:spcPts val="300"/>
              </a:spcBef>
            </a:pPr>
            <a:r>
              <a:rPr lang="ru-RU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Пшеница</a:t>
            </a:r>
            <a:r>
              <a:rPr lang="ru-RU" sz="7200" dirty="0"/>
              <a:t> </a:t>
            </a:r>
            <a:r>
              <a:rPr lang="ru-RU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8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16 </a:t>
            </a:r>
            <a:r>
              <a:rPr lang="ru-RU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сортов: </a:t>
            </a:r>
          </a:p>
          <a:p>
            <a:pPr indent="158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/>
              <a:t>«Золотистая» - </a:t>
            </a:r>
            <a:r>
              <a:rPr lang="ru-RU" sz="7200" dirty="0"/>
              <a:t>урожайность  37,4 </a:t>
            </a:r>
            <a:r>
              <a:rPr lang="ru-RU" sz="7200" dirty="0" err="1"/>
              <a:t>ц</a:t>
            </a:r>
            <a:r>
              <a:rPr lang="ru-RU" sz="7200" dirty="0"/>
              <a:t>/га;</a:t>
            </a:r>
            <a:r>
              <a:rPr lang="ru-RU" sz="7200" i="1" dirty="0"/>
              <a:t>   «</a:t>
            </a:r>
            <a:r>
              <a:rPr lang="ru-RU" sz="7200" i="1" dirty="0" err="1"/>
              <a:t>Шыгыс</a:t>
            </a:r>
            <a:r>
              <a:rPr lang="ru-RU" sz="7200" i="1" dirty="0"/>
              <a:t>» - </a:t>
            </a:r>
            <a:r>
              <a:rPr lang="ru-RU" sz="7200" dirty="0"/>
              <a:t>урожайность  32,5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</a:p>
          <a:p>
            <a:pPr indent="158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/>
              <a:t> </a:t>
            </a:r>
            <a:r>
              <a:rPr lang="ru-RU" sz="7200" i="1" dirty="0"/>
              <a:t>«Смолина»</a:t>
            </a:r>
            <a:r>
              <a:rPr lang="ru-RU" sz="7200" dirty="0"/>
              <a:t> - урожайность  37,4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  <a:r>
              <a:rPr lang="ru-RU" sz="7200" i="1" dirty="0"/>
              <a:t>«</a:t>
            </a:r>
            <a:r>
              <a:rPr lang="ru-RU" sz="7200" i="1" dirty="0" err="1"/>
              <a:t>Узынагашская</a:t>
            </a:r>
            <a:r>
              <a:rPr lang="ru-RU" sz="7200" i="1" dirty="0"/>
              <a:t>»</a:t>
            </a:r>
            <a:r>
              <a:rPr lang="ru-RU" sz="7200" dirty="0"/>
              <a:t> - урожайность  38,4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</a:p>
          <a:p>
            <a:pPr indent="158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/>
              <a:t>«</a:t>
            </a:r>
            <a:r>
              <a:rPr lang="ru-RU" sz="7200" i="1" dirty="0" err="1"/>
              <a:t>Алихан</a:t>
            </a:r>
            <a:r>
              <a:rPr lang="ru-RU" sz="7200" i="1" dirty="0"/>
              <a:t>»</a:t>
            </a:r>
            <a:r>
              <a:rPr lang="ru-RU" sz="7200" dirty="0"/>
              <a:t> - урожайность  88,3 </a:t>
            </a:r>
            <a:r>
              <a:rPr lang="ru-RU" sz="7200" dirty="0" err="1"/>
              <a:t>ц</a:t>
            </a:r>
            <a:r>
              <a:rPr lang="ru-RU" sz="7200" dirty="0"/>
              <a:t>/га;</a:t>
            </a:r>
            <a:r>
              <a:rPr lang="ru-RU" sz="7200" i="1" dirty="0"/>
              <a:t> «</a:t>
            </a:r>
            <a:r>
              <a:rPr lang="ru-RU" sz="7200" i="1" dirty="0" err="1"/>
              <a:t>Самад</a:t>
            </a:r>
            <a:r>
              <a:rPr lang="ru-RU" sz="7200" i="1" dirty="0"/>
              <a:t>»</a:t>
            </a:r>
            <a:r>
              <a:rPr lang="ru-RU" sz="7200" dirty="0"/>
              <a:t>  - урожайность 30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</a:p>
          <a:p>
            <a:pPr indent="158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/>
              <a:t>«</a:t>
            </a:r>
            <a:r>
              <a:rPr lang="ru-RU" sz="7200" i="1" dirty="0"/>
              <a:t>Премьера</a:t>
            </a:r>
            <a:r>
              <a:rPr lang="ru-RU" sz="7200" dirty="0"/>
              <a:t>»</a:t>
            </a:r>
            <a:r>
              <a:rPr lang="ru-RU" sz="7200" b="1" dirty="0"/>
              <a:t> - </a:t>
            </a:r>
            <a:r>
              <a:rPr lang="ru-RU" sz="7200" dirty="0"/>
              <a:t>урожайность 26,4 </a:t>
            </a:r>
            <a:r>
              <a:rPr lang="ru-RU" sz="7200" dirty="0" err="1"/>
              <a:t>ц</a:t>
            </a:r>
            <a:r>
              <a:rPr lang="ru-RU" sz="7200" dirty="0"/>
              <a:t>/га;</a:t>
            </a:r>
            <a:r>
              <a:rPr lang="ru-RU" sz="7200" i="1" dirty="0"/>
              <a:t> «</a:t>
            </a:r>
            <a:r>
              <a:rPr lang="ru-RU" sz="7200" i="1" dirty="0" err="1"/>
              <a:t>Аспан</a:t>
            </a:r>
            <a:r>
              <a:rPr lang="ru-RU" sz="7200" i="1" dirty="0"/>
              <a:t>»</a:t>
            </a:r>
            <a:r>
              <a:rPr lang="ru-RU" sz="7200" dirty="0"/>
              <a:t> -  урожайность 37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</a:p>
          <a:p>
            <a:pPr indent="158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/>
              <a:t>«Динара»  </a:t>
            </a:r>
            <a:r>
              <a:rPr lang="ru-RU" sz="7200" dirty="0"/>
              <a:t>-  урожайность  68 </a:t>
            </a:r>
            <a:r>
              <a:rPr lang="ru-RU" sz="7200" dirty="0" err="1"/>
              <a:t>ц</a:t>
            </a:r>
            <a:r>
              <a:rPr lang="ru-RU" sz="7200" dirty="0"/>
              <a:t>/га;</a:t>
            </a:r>
            <a:r>
              <a:rPr lang="ru-RU" sz="7200" b="1" dirty="0"/>
              <a:t> </a:t>
            </a:r>
            <a:r>
              <a:rPr lang="ru-RU" sz="7200" i="1" dirty="0"/>
              <a:t>«Степная 53»</a:t>
            </a:r>
            <a:r>
              <a:rPr lang="ru-RU" sz="7200" dirty="0"/>
              <a:t> -  урожайность 12,6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</a:p>
          <a:p>
            <a:pPr indent="158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/>
              <a:t>«Айкын-58»</a:t>
            </a:r>
            <a:r>
              <a:rPr lang="ru-RU" sz="7200" dirty="0"/>
              <a:t> </a:t>
            </a:r>
            <a:r>
              <a:rPr lang="ru-RU" sz="7200" b="1" dirty="0"/>
              <a:t>-  </a:t>
            </a:r>
            <a:r>
              <a:rPr lang="ru-RU" sz="7200" dirty="0"/>
              <a:t>урожайность 31,2 </a:t>
            </a:r>
            <a:r>
              <a:rPr lang="ru-RU" sz="7200" dirty="0" err="1"/>
              <a:t>ц</a:t>
            </a:r>
            <a:r>
              <a:rPr lang="ru-RU" sz="7200" dirty="0"/>
              <a:t>/га;  </a:t>
            </a:r>
            <a:r>
              <a:rPr lang="ru-RU" sz="7200" i="1" dirty="0"/>
              <a:t>«Ш</a:t>
            </a:r>
            <a:r>
              <a:rPr lang="kk-KZ" sz="7200" i="1" dirty="0"/>
              <a:t>ө</a:t>
            </a:r>
            <a:r>
              <a:rPr lang="ru-RU" sz="7200" i="1" dirty="0"/>
              <a:t>л </a:t>
            </a:r>
            <a:r>
              <a:rPr lang="ru-RU" sz="7200" i="1" dirty="0" err="1"/>
              <a:t>бидай</a:t>
            </a:r>
            <a:r>
              <a:rPr lang="ru-RU" sz="7200" i="1" dirty="0"/>
              <a:t>»</a:t>
            </a:r>
            <a:r>
              <a:rPr lang="ru-RU" sz="7200" dirty="0"/>
              <a:t> -  урожайность  30,3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</a:p>
          <a:p>
            <a:pPr indent="158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dirty="0"/>
              <a:t>«</a:t>
            </a:r>
            <a:r>
              <a:rPr lang="ru-RU" sz="7200" i="1" dirty="0" err="1"/>
              <a:t>Назым</a:t>
            </a:r>
            <a:r>
              <a:rPr lang="ru-RU" sz="7200" i="1" dirty="0"/>
              <a:t>» </a:t>
            </a:r>
            <a:r>
              <a:rPr lang="ru-RU" sz="7200" b="1" dirty="0"/>
              <a:t>-  </a:t>
            </a:r>
            <a:r>
              <a:rPr lang="ru-RU" sz="7200" dirty="0"/>
              <a:t>урожайность 50,7 </a:t>
            </a:r>
            <a:r>
              <a:rPr lang="ru-RU" sz="7200" dirty="0" smtClean="0"/>
              <a:t>ц/га; </a:t>
            </a:r>
            <a:r>
              <a:rPr lang="ru-RU" sz="7200" i="1" dirty="0" smtClean="0"/>
              <a:t>«</a:t>
            </a:r>
            <a:r>
              <a:rPr lang="ru-RU" sz="7200" i="1" dirty="0" err="1" smtClean="0"/>
              <a:t>Раминал</a:t>
            </a:r>
            <a:r>
              <a:rPr lang="ru-RU" sz="7200" i="1" dirty="0"/>
              <a:t>» </a:t>
            </a:r>
            <a:r>
              <a:rPr lang="ru-RU" sz="7200" dirty="0"/>
              <a:t>- урожайность  </a:t>
            </a:r>
            <a:r>
              <a:rPr lang="ru-RU" sz="7200" dirty="0" smtClean="0"/>
              <a:t>до 92,0 </a:t>
            </a:r>
            <a:r>
              <a:rPr lang="ru-RU" sz="7200" dirty="0"/>
              <a:t>ц/га</a:t>
            </a:r>
            <a:r>
              <a:rPr lang="ru-RU" sz="7200" dirty="0" smtClean="0"/>
              <a:t>; </a:t>
            </a:r>
            <a:r>
              <a:rPr lang="ru-RU" sz="7200" i="1" dirty="0"/>
              <a:t>«</a:t>
            </a:r>
            <a:r>
              <a:rPr lang="ru-RU" sz="7200" i="1" dirty="0" err="1"/>
              <a:t>Табыс</a:t>
            </a:r>
            <a:r>
              <a:rPr lang="ru-RU" sz="7200" i="1" dirty="0"/>
              <a:t> 60» </a:t>
            </a:r>
            <a:r>
              <a:rPr lang="ru-RU" sz="7200" i="1" dirty="0" smtClean="0"/>
              <a:t>-</a:t>
            </a:r>
            <a:r>
              <a:rPr lang="ru-RU" dirty="0" smtClean="0"/>
              <a:t> </a:t>
            </a:r>
            <a:r>
              <a:rPr lang="ru-RU" sz="7200" dirty="0" smtClean="0"/>
              <a:t>урожайность </a:t>
            </a:r>
            <a:r>
              <a:rPr lang="ru-RU" sz="7200" dirty="0"/>
              <a:t>40,8 ц/га,  </a:t>
            </a:r>
            <a:r>
              <a:rPr lang="ru-RU" dirty="0"/>
              <a:t>- </a:t>
            </a:r>
            <a:r>
              <a:rPr lang="ru-RU" sz="7200" i="1" dirty="0"/>
              <a:t>«Зарина</a:t>
            </a:r>
            <a:r>
              <a:rPr lang="ru-RU" sz="7200" i="1" dirty="0" smtClean="0"/>
              <a:t>» </a:t>
            </a:r>
            <a:r>
              <a:rPr lang="ru-RU" sz="7200" dirty="0" smtClean="0"/>
              <a:t>- урожайность 33,2 ц/га</a:t>
            </a:r>
            <a:r>
              <a:rPr lang="ru-RU" dirty="0" smtClean="0"/>
              <a:t> </a:t>
            </a:r>
            <a:endParaRPr lang="ru-RU" sz="7200" dirty="0" smtClean="0"/>
          </a:p>
          <a:p>
            <a:pPr>
              <a:spcBef>
                <a:spcPts val="600"/>
              </a:spcBef>
            </a:pPr>
            <a:r>
              <a:rPr lang="kk-KZ" sz="8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Ячмень  </a:t>
            </a:r>
            <a:r>
              <a:rPr lang="kk-KZ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-   </a:t>
            </a:r>
            <a:r>
              <a:rPr lang="kk-KZ" sz="8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6 </a:t>
            </a:r>
            <a:r>
              <a:rPr lang="kk-KZ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сортов: </a:t>
            </a:r>
          </a:p>
          <a:p>
            <a:pPr>
              <a:spcBef>
                <a:spcPts val="300"/>
              </a:spcBef>
              <a:buNone/>
            </a:pPr>
            <a:r>
              <a:rPr lang="kk-KZ" sz="7200" dirty="0"/>
              <a:t>       </a:t>
            </a:r>
            <a:r>
              <a:rPr lang="ru-RU" sz="7200" dirty="0"/>
              <a:t>«</a:t>
            </a:r>
            <a:r>
              <a:rPr lang="kk-KZ" sz="7200" i="1" dirty="0"/>
              <a:t>Бірлік</a:t>
            </a:r>
            <a:r>
              <a:rPr lang="ru-RU" sz="7200" dirty="0"/>
              <a:t>» - у</a:t>
            </a:r>
            <a:r>
              <a:rPr lang="kk-KZ" sz="7200" dirty="0"/>
              <a:t>рожайность  47,6 ц/га;</a:t>
            </a:r>
            <a:r>
              <a:rPr lang="ru-RU" sz="7200" i="1" dirty="0"/>
              <a:t> «</a:t>
            </a:r>
            <a:r>
              <a:rPr lang="ru-RU" sz="7200" i="1" u="sng" dirty="0"/>
              <a:t>Шахристан</a:t>
            </a:r>
            <a:r>
              <a:rPr lang="ru-RU" sz="7200" i="1" dirty="0"/>
              <a:t>»</a:t>
            </a:r>
            <a:r>
              <a:rPr lang="ru-RU" sz="7200" dirty="0"/>
              <a:t>   -  урожайность 19,8 </a:t>
            </a:r>
            <a:r>
              <a:rPr lang="ru-RU" sz="7200" dirty="0" err="1"/>
              <a:t>ц</a:t>
            </a:r>
            <a:r>
              <a:rPr lang="ru-RU" sz="7200" dirty="0"/>
              <a:t>/га;</a:t>
            </a:r>
            <a:r>
              <a:rPr lang="ru-RU" sz="7200" b="1" dirty="0"/>
              <a:t> </a:t>
            </a:r>
          </a:p>
          <a:p>
            <a:pPr>
              <a:spcBef>
                <a:spcPts val="300"/>
              </a:spcBef>
              <a:buNone/>
            </a:pPr>
            <a:r>
              <a:rPr lang="ru-RU" sz="7200" b="1" i="1" dirty="0"/>
              <a:t>       «</a:t>
            </a:r>
            <a:r>
              <a:rPr lang="ru-RU" sz="7200" i="1" dirty="0" err="1"/>
              <a:t>Аргул</a:t>
            </a:r>
            <a:r>
              <a:rPr lang="ru-RU" sz="7200" i="1" dirty="0"/>
              <a:t>»</a:t>
            </a:r>
            <a:r>
              <a:rPr lang="ru-RU" sz="7200" dirty="0"/>
              <a:t> - урожайность   35,0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  <a:r>
              <a:rPr lang="ru-RU" sz="7200" i="1" dirty="0"/>
              <a:t>«</a:t>
            </a:r>
            <a:r>
              <a:rPr lang="ru-RU" sz="7200" i="1" dirty="0" err="1"/>
              <a:t>Кайсар</a:t>
            </a:r>
            <a:r>
              <a:rPr lang="ru-RU" sz="7200" i="1" dirty="0"/>
              <a:t>»</a:t>
            </a:r>
            <a:r>
              <a:rPr lang="ru-RU" sz="7200" dirty="0"/>
              <a:t> - урожайность  14,2 </a:t>
            </a:r>
            <a:r>
              <a:rPr lang="ru-RU" sz="7200" dirty="0" err="1"/>
              <a:t>ц</a:t>
            </a:r>
            <a:r>
              <a:rPr lang="ru-RU" sz="7200" dirty="0"/>
              <a:t>/га; </a:t>
            </a:r>
          </a:p>
          <a:p>
            <a:pPr>
              <a:spcBef>
                <a:spcPts val="300"/>
              </a:spcBef>
              <a:buNone/>
            </a:pPr>
            <a:r>
              <a:rPr lang="ru-RU" sz="7200" i="1" dirty="0"/>
              <a:t>       «</a:t>
            </a:r>
            <a:r>
              <a:rPr lang="ru-RU" sz="7200" i="1" dirty="0" err="1"/>
              <a:t>Бозман</a:t>
            </a:r>
            <a:r>
              <a:rPr lang="ru-RU" sz="7200" i="1" dirty="0"/>
              <a:t>»</a:t>
            </a:r>
            <a:r>
              <a:rPr lang="ru-RU" sz="7200" dirty="0"/>
              <a:t> - урожайность  13,4 ц/га; </a:t>
            </a:r>
            <a:r>
              <a:rPr lang="ru-RU" sz="7200" i="1" dirty="0"/>
              <a:t>«</a:t>
            </a:r>
            <a:r>
              <a:rPr lang="ru-RU" sz="7200" i="1" dirty="0" err="1"/>
              <a:t>Шашбаулым</a:t>
            </a:r>
            <a:r>
              <a:rPr lang="ru-RU" sz="7200" i="1" dirty="0" smtClean="0"/>
              <a:t>» - </a:t>
            </a:r>
            <a:r>
              <a:rPr lang="ru-RU" sz="7200" dirty="0" smtClean="0"/>
              <a:t>урожайность  45,2 ц/га; </a:t>
            </a:r>
          </a:p>
          <a:p>
            <a:pPr>
              <a:spcBef>
                <a:spcPts val="300"/>
              </a:spcBef>
            </a:pPr>
            <a:r>
              <a:rPr lang="ru-RU" sz="8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Рис </a:t>
            </a:r>
            <a:r>
              <a:rPr lang="ru-RU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– 1 сорт: </a:t>
            </a:r>
            <a:r>
              <a:rPr lang="ru-RU" sz="7200" i="1" dirty="0"/>
              <a:t>«</a:t>
            </a:r>
            <a:r>
              <a:rPr lang="ru-RU" sz="7200" i="1" u="sng" dirty="0" err="1"/>
              <a:t>Казветта</a:t>
            </a:r>
            <a:r>
              <a:rPr lang="ru-RU" sz="7200" i="1" dirty="0"/>
              <a:t>»   </a:t>
            </a:r>
            <a:r>
              <a:rPr lang="ru-RU" sz="9600" b="1" dirty="0"/>
              <a:t>-</a:t>
            </a:r>
            <a:r>
              <a:rPr lang="ru-RU" sz="9600" b="1" dirty="0">
                <a:solidFill>
                  <a:srgbClr val="FF0000"/>
                </a:solidFill>
              </a:rPr>
              <a:t>  </a:t>
            </a:r>
            <a:r>
              <a:rPr lang="ru-RU" sz="7200" dirty="0"/>
              <a:t>Урожайность 50  ц/га. </a:t>
            </a:r>
          </a:p>
          <a:p>
            <a:pPr>
              <a:spcBef>
                <a:spcPts val="300"/>
              </a:spcBef>
            </a:pPr>
            <a:r>
              <a:rPr lang="ru-RU" sz="80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Соя  - 1 сорт:  </a:t>
            </a:r>
            <a:r>
              <a:rPr lang="ru-RU" sz="7200" i="1" dirty="0"/>
              <a:t>«</a:t>
            </a:r>
            <a:r>
              <a:rPr lang="ru-RU" sz="7200" i="1" dirty="0" err="1"/>
              <a:t>Зара</a:t>
            </a:r>
            <a:r>
              <a:rPr lang="ru-RU" sz="7200" i="1" dirty="0"/>
              <a:t>»</a:t>
            </a:r>
            <a:r>
              <a:rPr lang="ru-RU" sz="7200" dirty="0"/>
              <a:t> - урожайность 25,4 ц/га.</a:t>
            </a:r>
          </a:p>
          <a:p>
            <a:pPr>
              <a:spcBef>
                <a:spcPts val="300"/>
              </a:spcBef>
            </a:pPr>
            <a:r>
              <a:rPr lang="ru-RU" sz="8000" b="1" dirty="0">
                <a:solidFill>
                  <a:schemeClr val="accent2"/>
                </a:solidFill>
              </a:rPr>
              <a:t>Кок </a:t>
            </a:r>
            <a:r>
              <a:rPr lang="ru-RU" sz="8000" b="1" dirty="0" err="1">
                <a:solidFill>
                  <a:schemeClr val="accent2"/>
                </a:solidFill>
              </a:rPr>
              <a:t>сагыз</a:t>
            </a:r>
            <a:r>
              <a:rPr lang="ru-RU" sz="8000" b="1" dirty="0">
                <a:solidFill>
                  <a:schemeClr val="accent2"/>
                </a:solidFill>
              </a:rPr>
              <a:t> – 1 сорт</a:t>
            </a:r>
            <a:r>
              <a:rPr lang="ru-RU" sz="7200" dirty="0"/>
              <a:t>: «</a:t>
            </a:r>
            <a:r>
              <a:rPr lang="ru-RU" sz="7200" i="1" dirty="0"/>
              <a:t>Сарыжаз</a:t>
            </a:r>
            <a:r>
              <a:rPr lang="ru-RU" sz="7200" dirty="0"/>
              <a:t>»</a:t>
            </a:r>
          </a:p>
          <a:p>
            <a:pPr>
              <a:spcBef>
                <a:spcPts val="600"/>
              </a:spcBef>
            </a:pPr>
            <a:r>
              <a:rPr lang="ru-RU" sz="7200" dirty="0"/>
              <a:t>Получено </a:t>
            </a:r>
            <a:r>
              <a:rPr lang="en-US" sz="7200" dirty="0" smtClean="0"/>
              <a:t>4</a:t>
            </a:r>
            <a:r>
              <a:rPr lang="ru-RU" sz="7200" dirty="0" smtClean="0"/>
              <a:t> патента </a:t>
            </a:r>
            <a:r>
              <a:rPr lang="ru-RU" sz="7200" dirty="0"/>
              <a:t>на ранее созданные сорта </a:t>
            </a:r>
            <a:r>
              <a:rPr lang="ru-RU" sz="7200" dirty="0" smtClean="0"/>
              <a:t>риса</a:t>
            </a:r>
            <a:r>
              <a:rPr lang="en-US" sz="7200" dirty="0" smtClean="0"/>
              <a:t>, </a:t>
            </a:r>
            <a:r>
              <a:rPr lang="ru-RU" sz="7200" dirty="0" smtClean="0"/>
              <a:t>пшеницы и сои: </a:t>
            </a:r>
            <a:r>
              <a:rPr lang="ru-RU" sz="7200" dirty="0"/>
              <a:t>«</a:t>
            </a:r>
            <a:r>
              <a:rPr lang="ru-RU" sz="7200" dirty="0" err="1"/>
              <a:t>Мадина</a:t>
            </a:r>
            <a:r>
              <a:rPr lang="ru-RU" sz="7200" dirty="0"/>
              <a:t>», «</a:t>
            </a:r>
            <a:r>
              <a:rPr lang="ru-RU" sz="7200" dirty="0" err="1"/>
              <a:t>Баканасский</a:t>
            </a:r>
            <a:r>
              <a:rPr lang="ru-RU" sz="7200" dirty="0" smtClean="0"/>
              <a:t>», «</a:t>
            </a:r>
            <a:r>
              <a:rPr lang="ru-RU" sz="7200" dirty="0" err="1" smtClean="0"/>
              <a:t>Раминал</a:t>
            </a:r>
            <a:r>
              <a:rPr lang="ru-RU" sz="7200" dirty="0" smtClean="0"/>
              <a:t>», «</a:t>
            </a:r>
            <a:r>
              <a:rPr lang="ru-RU" sz="7200" dirty="0" err="1" smtClean="0"/>
              <a:t>Зара</a:t>
            </a:r>
            <a:r>
              <a:rPr lang="ru-RU" sz="7200" dirty="0" smtClean="0"/>
              <a:t>».</a:t>
            </a:r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5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5025</TotalTime>
  <Words>1957</Words>
  <Application>Microsoft Office PowerPoint</Application>
  <PresentationFormat>Экран (4:3)</PresentationFormat>
  <Paragraphs>261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DejaVu Sans</vt:lpstr>
      <vt:lpstr>Times New Roman</vt:lpstr>
      <vt:lpstr>WenQuanYi Micro Hei</vt:lpstr>
      <vt:lpstr>Тема Office</vt:lpstr>
      <vt:lpstr>ИНСТИТУТ БИОЛОГИИ И БИОТЕХНОЛОГИИ РАСТЕНИЙ КН МОН РК </vt:lpstr>
      <vt:lpstr>Организационная структура и научный потенциал в 2017 г.</vt:lpstr>
      <vt:lpstr>    ФИНАНСИРОВАНИЕ ИНСТИТУТА В 2017 г. </vt:lpstr>
      <vt:lpstr>  Сохранение и изучение генетических ресурсов </vt:lpstr>
      <vt:lpstr>Презентация PowerPoint</vt:lpstr>
      <vt:lpstr>  Получение высокопродуктивных форм  Одуванчика кок-сагыза – казахстанского и продуцента натурального каучука   Коммерциализация технологий. Руководитель  К.Р.Утеулин      </vt:lpstr>
      <vt:lpstr>Презентация PowerPoint</vt:lpstr>
      <vt:lpstr> Сельскохозяйственная биотехнология </vt:lpstr>
      <vt:lpstr>Новые сорта сельскохозяйственных культур</vt:lpstr>
      <vt:lpstr> 158/ПЦФ-14 «Разработка биотехнологических основ  создания и мониторинга генетически модифицированных растений с улучшенными хозяйственно-ценными признаками» на 2015 – 2017 гг. </vt:lpstr>
      <vt:lpstr> Фиторемедиация </vt:lpstr>
      <vt:lpstr>Презентация PowerPoint</vt:lpstr>
      <vt:lpstr>Презентация PowerPoint</vt:lpstr>
      <vt:lpstr>Внедрение и коммерциализация результатов</vt:lpstr>
      <vt:lpstr>Публикации, патенты, участие в научных конференциях 2017 г. </vt:lpstr>
      <vt:lpstr>Библиометрические показатели публикаций НИИ Казахстана в области аграрных и биологических наук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Ученый секретарь</dc:creator>
  <cp:lastModifiedBy>Zam_director</cp:lastModifiedBy>
  <cp:revision>102</cp:revision>
  <cp:lastPrinted>2017-05-15T04:56:05Z</cp:lastPrinted>
  <dcterms:modified xsi:type="dcterms:W3CDTF">2018-02-26T05:18:17Z</dcterms:modified>
</cp:coreProperties>
</file>